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06" r:id="rId1"/>
  </p:sldMasterIdLst>
  <p:notesMasterIdLst>
    <p:notesMasterId r:id="rId17"/>
  </p:notesMasterIdLst>
  <p:handoutMasterIdLst>
    <p:handoutMasterId r:id="rId18"/>
  </p:handoutMasterIdLst>
  <p:sldIdLst>
    <p:sldId id="256" r:id="rId2"/>
    <p:sldId id="257" r:id="rId3"/>
    <p:sldId id="290" r:id="rId4"/>
    <p:sldId id="291" r:id="rId5"/>
    <p:sldId id="259" r:id="rId6"/>
    <p:sldId id="280" r:id="rId7"/>
    <p:sldId id="278" r:id="rId8"/>
    <p:sldId id="281" r:id="rId9"/>
    <p:sldId id="282" r:id="rId10"/>
    <p:sldId id="283" r:id="rId11"/>
    <p:sldId id="284" r:id="rId12"/>
    <p:sldId id="287" r:id="rId13"/>
    <p:sldId id="286" r:id="rId14"/>
    <p:sldId id="288"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9" d="100"/>
          <a:sy n="79" d="100"/>
        </p:scale>
        <p:origin x="-114" y="-7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898143-A97A-4794-AAB0-D5B23F59C55A}" type="datetimeFigureOut">
              <a:rPr lang="sr-Latn-CS" smtClean="0"/>
              <a:pPr/>
              <a:t>24.12.2013</a:t>
            </a:fld>
            <a:endParaRPr lang="sr-Latn-C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2E8EC-840C-42CB-939C-647D6075CB3B}" type="slidenum">
              <a:rPr lang="sr-Latn-CS" smtClean="0"/>
              <a:pPr/>
              <a:t>‹#›</a:t>
            </a:fld>
            <a:endParaRPr lang="sr-Latn-CS"/>
          </a:p>
        </p:txBody>
      </p:sp>
    </p:spTree>
    <p:extLst>
      <p:ext uri="{BB962C8B-B14F-4D97-AF65-F5344CB8AC3E}">
        <p14:creationId xmlns:p14="http://schemas.microsoft.com/office/powerpoint/2010/main" val="249188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808ED-EB8B-42A5-8670-19AE9CB30F71}" type="datetimeFigureOut">
              <a:rPr lang="sr-Latn-CS" smtClean="0"/>
              <a:pPr/>
              <a:t>24.12.2013</a:t>
            </a:fld>
            <a:endParaRPr lang="sr-Latn-C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EC3A6-F66B-42AC-995D-01C2EAFF7E1B}" type="slidenum">
              <a:rPr lang="sr-Latn-CS" smtClean="0"/>
              <a:pPr/>
              <a:t>‹#›</a:t>
            </a:fld>
            <a:endParaRPr lang="sr-Latn-CS"/>
          </a:p>
        </p:txBody>
      </p:sp>
    </p:spTree>
    <p:extLst>
      <p:ext uri="{BB962C8B-B14F-4D97-AF65-F5344CB8AC3E}">
        <p14:creationId xmlns:p14="http://schemas.microsoft.com/office/powerpoint/2010/main" val="371251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2</a:t>
            </a:fld>
            <a:endParaRPr lang="sr-Latn-CS"/>
          </a:p>
        </p:txBody>
      </p:sp>
    </p:spTree>
    <p:extLst>
      <p:ext uri="{BB962C8B-B14F-4D97-AF65-F5344CB8AC3E}">
        <p14:creationId xmlns:p14="http://schemas.microsoft.com/office/powerpoint/2010/main" val="97686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14</a:t>
            </a:fld>
            <a:endParaRPr lang="sr-Latn-CS"/>
          </a:p>
        </p:txBody>
      </p:sp>
    </p:spTree>
    <p:extLst>
      <p:ext uri="{BB962C8B-B14F-4D97-AF65-F5344CB8AC3E}">
        <p14:creationId xmlns:p14="http://schemas.microsoft.com/office/powerpoint/2010/main" val="288220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3</a:t>
            </a:fld>
            <a:endParaRPr lang="sr-Latn-CS"/>
          </a:p>
        </p:txBody>
      </p:sp>
    </p:spTree>
    <p:extLst>
      <p:ext uri="{BB962C8B-B14F-4D97-AF65-F5344CB8AC3E}">
        <p14:creationId xmlns:p14="http://schemas.microsoft.com/office/powerpoint/2010/main" val="152761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4</a:t>
            </a:fld>
            <a:endParaRPr lang="sr-Latn-CS"/>
          </a:p>
        </p:txBody>
      </p:sp>
    </p:spTree>
    <p:extLst>
      <p:ext uri="{BB962C8B-B14F-4D97-AF65-F5344CB8AC3E}">
        <p14:creationId xmlns:p14="http://schemas.microsoft.com/office/powerpoint/2010/main" val="280605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6</a:t>
            </a:fld>
            <a:endParaRPr lang="sr-Latn-CS"/>
          </a:p>
        </p:txBody>
      </p:sp>
    </p:spTree>
    <p:extLst>
      <p:ext uri="{BB962C8B-B14F-4D97-AF65-F5344CB8AC3E}">
        <p14:creationId xmlns:p14="http://schemas.microsoft.com/office/powerpoint/2010/main" val="38384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8</a:t>
            </a:fld>
            <a:endParaRPr lang="sr-Latn-CS"/>
          </a:p>
        </p:txBody>
      </p:sp>
    </p:spTree>
    <p:extLst>
      <p:ext uri="{BB962C8B-B14F-4D97-AF65-F5344CB8AC3E}">
        <p14:creationId xmlns:p14="http://schemas.microsoft.com/office/powerpoint/2010/main" val="277753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10</a:t>
            </a:fld>
            <a:endParaRPr lang="sr-Latn-CS"/>
          </a:p>
        </p:txBody>
      </p:sp>
    </p:spTree>
    <p:extLst>
      <p:ext uri="{BB962C8B-B14F-4D97-AF65-F5344CB8AC3E}">
        <p14:creationId xmlns:p14="http://schemas.microsoft.com/office/powerpoint/2010/main" val="322864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11</a:t>
            </a:fld>
            <a:endParaRPr lang="sr-Latn-CS"/>
          </a:p>
        </p:txBody>
      </p:sp>
    </p:spTree>
    <p:extLst>
      <p:ext uri="{BB962C8B-B14F-4D97-AF65-F5344CB8AC3E}">
        <p14:creationId xmlns:p14="http://schemas.microsoft.com/office/powerpoint/2010/main" val="394924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12</a:t>
            </a:fld>
            <a:endParaRPr lang="sr-Latn-CS"/>
          </a:p>
        </p:txBody>
      </p:sp>
    </p:spTree>
    <p:extLst>
      <p:ext uri="{BB962C8B-B14F-4D97-AF65-F5344CB8AC3E}">
        <p14:creationId xmlns:p14="http://schemas.microsoft.com/office/powerpoint/2010/main" val="126633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a:p>
        </p:txBody>
      </p:sp>
      <p:sp>
        <p:nvSpPr>
          <p:cNvPr id="4" name="Slide Number Placeholder 3"/>
          <p:cNvSpPr>
            <a:spLocks noGrp="1"/>
          </p:cNvSpPr>
          <p:nvPr>
            <p:ph type="sldNum" sz="quarter" idx="10"/>
          </p:nvPr>
        </p:nvSpPr>
        <p:spPr/>
        <p:txBody>
          <a:bodyPr/>
          <a:lstStyle/>
          <a:p>
            <a:fld id="{B25EC3A6-F66B-42AC-995D-01C2EAFF7E1B}" type="slidenum">
              <a:rPr lang="sr-Latn-CS" smtClean="0"/>
              <a:pPr/>
              <a:t>13</a:t>
            </a:fld>
            <a:endParaRPr lang="sr-Latn-CS"/>
          </a:p>
        </p:txBody>
      </p:sp>
    </p:spTree>
    <p:extLst>
      <p:ext uri="{BB962C8B-B14F-4D97-AF65-F5344CB8AC3E}">
        <p14:creationId xmlns:p14="http://schemas.microsoft.com/office/powerpoint/2010/main" val="200075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12F8BE-C2F1-4BD1-BEB0-58312C582015}" type="datetime1">
              <a:rPr lang="en-US" smtClean="0"/>
              <a:t>12/24/2013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86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AD110-86E9-4306-B926-8FCB28D8FB00}"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5234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AD110-86E9-4306-B926-8FCB28D8FB00}"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91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AD110-86E9-4306-B926-8FCB28D8FB00}"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45987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AD110-86E9-4306-B926-8FCB28D8FB00}"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361347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9AD110-86E9-4306-B926-8FCB28D8FB00}" type="datetime1">
              <a:rPr lang="en-US" smtClean="0"/>
              <a:t>12/24/2013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0036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9AD110-86E9-4306-B926-8FCB28D8FB00}" type="datetime1">
              <a:rPr lang="en-US" smtClean="0"/>
              <a:t>12/24/2013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2245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736D48-5D1A-435F-A164-B0761D6B196E}" type="datetime1">
              <a:rPr lang="en-US" smtClean="0"/>
              <a:t>12/24/2013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17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C1B7F-D7D5-4FF4-8A41-9122A49D1206}" type="datetime1">
              <a:rPr lang="en-US" smtClean="0"/>
              <a:t>12/24/2013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40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FADD20-45B4-46CC-8E6C-9E20166D27A7}" type="datetime1">
              <a:rPr lang="en-US" smtClean="0"/>
              <a:t>12/24/2013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19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3F3C6-A70E-42B9-B5F8-EE26ADBCD451}" type="datetime1">
              <a:rPr lang="en-US" smtClean="0"/>
              <a:t>12/24/2013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19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10D4D9-D45E-43BA-B0BE-3A2ADA042C92}"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16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AC9CFB-CFE7-46CF-80FB-2FB436476B1C}" type="datetime1">
              <a:rPr lang="en-US" smtClean="0"/>
              <a:t>12/24/2013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073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858814-4CFE-4DB6-982A-8D1838E4DDC8}" type="datetime1">
              <a:rPr lang="en-US" smtClean="0"/>
              <a:t>12/24/2013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5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1B3EA20-DC6F-4353-A796-FF15D72E2202}" type="datetime1">
              <a:rPr lang="en-US" smtClean="0"/>
              <a:t>12/24/2013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35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216A9-300F-47B8-95C9-6B7AAE34D94E}"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95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0DF2C-AD88-4365-B20C-671E5F67CE2A}" type="datetime1">
              <a:rPr lang="en-US" smtClean="0"/>
              <a:t>12/24/2013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318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9AD110-86E9-4306-B926-8FCB28D8FB00}" type="datetime1">
              <a:rPr lang="en-US" smtClean="0"/>
              <a:t>12/24/2013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971608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book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Microsoft_Excel_97-2003_Worksheet2.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Microsoft_Excel_97-2003_Worksheet3.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Microsoft_Excel_97-2003_Worksheet4.xls"/><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634" y="2252131"/>
            <a:ext cx="11269132" cy="1718735"/>
          </a:xfrm>
        </p:spPr>
        <p:txBody>
          <a:bodyPr>
            <a:normAutofit/>
          </a:bodyPr>
          <a:lstStyle/>
          <a:p>
            <a:r>
              <a:rPr lang="sr-Latn-CS" dirty="0" smtClean="0"/>
              <a:t>FP (Frequent pattern)-growth algorithm</a:t>
            </a:r>
            <a:endParaRPr lang="sr-Latn-CS" dirty="0"/>
          </a:p>
        </p:txBody>
      </p:sp>
      <p:sp>
        <p:nvSpPr>
          <p:cNvPr id="3" name="Subtitle 2"/>
          <p:cNvSpPr>
            <a:spLocks noGrp="1"/>
          </p:cNvSpPr>
          <p:nvPr>
            <p:ph type="subTitle" idx="1"/>
          </p:nvPr>
        </p:nvSpPr>
        <p:spPr>
          <a:xfrm>
            <a:off x="152401" y="5630333"/>
            <a:ext cx="3403600" cy="524933"/>
          </a:xfrm>
        </p:spPr>
        <p:txBody>
          <a:bodyPr>
            <a:normAutofit/>
          </a:bodyPr>
          <a:lstStyle/>
          <a:p>
            <a:r>
              <a:rPr lang="sr-Latn-RS" dirty="0" smtClean="0">
                <a:solidFill>
                  <a:schemeClr val="tx1"/>
                </a:solidFill>
              </a:rPr>
              <a:t>ERTAN LJAJIĆ, 3392/2013</a:t>
            </a:r>
          </a:p>
        </p:txBody>
      </p:sp>
      <p:sp>
        <p:nvSpPr>
          <p:cNvPr id="4" name="Rectangle 5"/>
          <p:cNvSpPr>
            <a:spLocks noChangeArrowheads="1"/>
          </p:cNvSpPr>
          <p:nvPr/>
        </p:nvSpPr>
        <p:spPr bwMode="auto">
          <a:xfrm>
            <a:off x="1921934" y="1261532"/>
            <a:ext cx="8246533"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sz="3200" dirty="0"/>
              <a:t>Elektrotehni</a:t>
            </a:r>
            <a:r>
              <a:rPr lang="sr-Latn-CS" sz="3200" dirty="0"/>
              <a:t>čki fakultet Univerziteta u Beogradu</a:t>
            </a:r>
            <a:endParaRPr lang="en-US" sz="3200" dirty="0"/>
          </a:p>
        </p:txBody>
      </p:sp>
    </p:spTree>
    <p:extLst>
      <p:ext uri="{BB962C8B-B14F-4D97-AF65-F5344CB8AC3E}">
        <p14:creationId xmlns:p14="http://schemas.microsoft.com/office/powerpoint/2010/main" val="48817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60"/>
            <a:ext cx="10222686" cy="1123466"/>
          </a:xfrm>
        </p:spPr>
        <p:txBody>
          <a:bodyPr>
            <a:normAutofit/>
          </a:bodyPr>
          <a:lstStyle/>
          <a:p>
            <a:r>
              <a:rPr lang="sr-Latn-CS" dirty="0"/>
              <a:t>FP-growth algorithm</a:t>
            </a:r>
          </a:p>
        </p:txBody>
      </p:sp>
      <p:sp>
        <p:nvSpPr>
          <p:cNvPr id="3" name="Content Placeholder 2"/>
          <p:cNvSpPr>
            <a:spLocks noGrp="1"/>
          </p:cNvSpPr>
          <p:nvPr>
            <p:ph sz="quarter" idx="13"/>
          </p:nvPr>
        </p:nvSpPr>
        <p:spPr>
          <a:xfrm>
            <a:off x="568882" y="962025"/>
            <a:ext cx="8727517" cy="5819775"/>
          </a:xfrm>
        </p:spPr>
        <p:txBody>
          <a:bodyPr>
            <a:normAutofit fontScale="85000" lnSpcReduction="20000"/>
          </a:bodyPr>
          <a:lstStyle/>
          <a:p>
            <a:pPr algn="just"/>
            <a:r>
              <a:rPr lang="en-US" dirty="0" smtClean="0"/>
              <a:t>The </a:t>
            </a:r>
            <a:r>
              <a:rPr lang="en-US" dirty="0"/>
              <a:t>ﬁrst step is to gather all the paths containing node e.</a:t>
            </a:r>
          </a:p>
          <a:p>
            <a:pPr algn="just"/>
            <a:r>
              <a:rPr lang="en-US" dirty="0" smtClean="0"/>
              <a:t>Assuming </a:t>
            </a:r>
            <a:r>
              <a:rPr lang="en-US" dirty="0"/>
              <a:t>that the minimum support count is 2, {e} is declared a frequent itemset because its support count is 3.</a:t>
            </a:r>
          </a:p>
          <a:p>
            <a:pPr algn="just"/>
            <a:r>
              <a:rPr lang="en-US" dirty="0" smtClean="0"/>
              <a:t>Because </a:t>
            </a:r>
            <a:r>
              <a:rPr lang="en-US" dirty="0"/>
              <a:t>{e} is frequent, the algorithm has to solve the </a:t>
            </a:r>
            <a:r>
              <a:rPr lang="sr-Latn-RS" dirty="0" smtClean="0"/>
              <a:t>sub</a:t>
            </a:r>
            <a:r>
              <a:rPr lang="en-US" dirty="0" smtClean="0"/>
              <a:t>problems </a:t>
            </a:r>
            <a:r>
              <a:rPr lang="en-US" dirty="0"/>
              <a:t>of ﬁnding frequent itemsets ending in dc, ce, be, and ac. It must ﬁrst convert the preﬁx paths into a conditional FP-tree</a:t>
            </a:r>
            <a:r>
              <a:rPr lang="en-US" dirty="0" smtClean="0"/>
              <a:t>:</a:t>
            </a:r>
            <a:endParaRPr lang="sr-Latn-RS" dirty="0" smtClean="0"/>
          </a:p>
          <a:p>
            <a:pPr lvl="1" algn="just"/>
            <a:r>
              <a:rPr lang="sr-Latn-RS" dirty="0" smtClean="0"/>
              <a:t>T</a:t>
            </a:r>
            <a:r>
              <a:rPr lang="en-US" dirty="0" smtClean="0"/>
              <a:t>he </a:t>
            </a:r>
            <a:r>
              <a:rPr lang="en-US" dirty="0"/>
              <a:t>support counts along the preﬁx paths must be </a:t>
            </a:r>
            <a:r>
              <a:rPr lang="en-US" dirty="0" smtClean="0"/>
              <a:t>updated. </a:t>
            </a:r>
            <a:r>
              <a:rPr lang="en-US" dirty="0"/>
              <a:t>For example, the rightmost path shown in </a:t>
            </a:r>
            <a:r>
              <a:rPr lang="en-US" dirty="0" smtClean="0"/>
              <a:t>Figure</a:t>
            </a:r>
            <a:r>
              <a:rPr lang="sr-Latn-RS" dirty="0"/>
              <a:t> </a:t>
            </a:r>
            <a:r>
              <a:rPr lang="en-US" dirty="0" smtClean="0"/>
              <a:t>(a</a:t>
            </a:r>
            <a:r>
              <a:rPr lang="en-US" dirty="0"/>
              <a:t>), null —&gt; b:2 —&gt; c:2 —&gt; e:1, includes a transaction {b, c} that does not contain item e. The </a:t>
            </a:r>
            <a:r>
              <a:rPr lang="en-US" dirty="0" smtClean="0"/>
              <a:t>c</a:t>
            </a:r>
            <a:r>
              <a:rPr lang="sr-Latn-RS" dirty="0" smtClean="0"/>
              <a:t>ounts</a:t>
            </a:r>
            <a:r>
              <a:rPr lang="en-US" dirty="0" smtClean="0"/>
              <a:t> </a:t>
            </a:r>
            <a:r>
              <a:rPr lang="en-US" dirty="0"/>
              <a:t>along the preﬁx path must therefore be adjusted to 1 to reﬂect the actual number of transactions containing {b, c, e}.</a:t>
            </a:r>
          </a:p>
          <a:p>
            <a:pPr lvl="1" algn="just"/>
            <a:r>
              <a:rPr lang="en-US" dirty="0"/>
              <a:t>The preﬁx paths are truncated by removing the nodes for e. These nodes can be removal because the support counts along the preﬁx paths have been updated to reﬂect only transactions that </a:t>
            </a:r>
            <a:r>
              <a:rPr lang="en-US" dirty="0" smtClean="0"/>
              <a:t>contain</a:t>
            </a:r>
            <a:r>
              <a:rPr lang="sr-Latn-RS" dirty="0" smtClean="0"/>
              <a:t> </a:t>
            </a:r>
            <a:r>
              <a:rPr lang="en-US" dirty="0" smtClean="0"/>
              <a:t>e</a:t>
            </a:r>
          </a:p>
          <a:p>
            <a:pPr lvl="1" algn="just"/>
            <a:r>
              <a:rPr lang="en-US" dirty="0" smtClean="0"/>
              <a:t>After updating the support counts along the preﬁx paths, some of the items may no longer be frequent. For example, the node b appears only once and has a support count equal to 1, which means that there is only one transaction that contains both b and e</a:t>
            </a:r>
            <a:endParaRPr lang="sr-Latn-RS" dirty="0" smtClean="0"/>
          </a:p>
          <a:p>
            <a:pPr marL="0" lvl="1" indent="457200" algn="just"/>
            <a:r>
              <a:rPr lang="en-US" dirty="0"/>
              <a:t>FP-Growth uses the conditional FP-tree for e to solve the </a:t>
            </a:r>
            <a:r>
              <a:rPr lang="sr-Latn-RS" dirty="0" smtClean="0"/>
              <a:t>sub</a:t>
            </a:r>
            <a:r>
              <a:rPr lang="en-US" dirty="0" smtClean="0"/>
              <a:t>problems </a:t>
            </a:r>
            <a:r>
              <a:rPr lang="en-US" dirty="0"/>
              <a:t>of </a:t>
            </a:r>
            <a:r>
              <a:rPr lang="sr-Latn-RS" dirty="0" smtClean="0"/>
              <a:t>	</a:t>
            </a:r>
            <a:r>
              <a:rPr lang="en-US" dirty="0" smtClean="0"/>
              <a:t>ﬁnding </a:t>
            </a:r>
            <a:r>
              <a:rPr lang="en-US" dirty="0"/>
              <a:t>frequent itemsets ending in dc, ce, and </a:t>
            </a:r>
            <a:r>
              <a:rPr lang="sr-Latn-RS" dirty="0" smtClean="0"/>
              <a:t>ae</a:t>
            </a:r>
            <a:endParaRPr lang="en-US" dirty="0"/>
          </a:p>
        </p:txBody>
      </p:sp>
      <p:sp>
        <p:nvSpPr>
          <p:cNvPr id="4" name="Slide Number Placeholder 3"/>
          <p:cNvSpPr>
            <a:spLocks noGrp="1"/>
          </p:cNvSpPr>
          <p:nvPr>
            <p:ph type="sldNum" sz="quarter" idx="12"/>
          </p:nvPr>
        </p:nvSpPr>
        <p:spPr>
          <a:xfrm>
            <a:off x="10278533" y="5883275"/>
            <a:ext cx="999693" cy="365125"/>
          </a:xfrm>
        </p:spPr>
        <p:txBody>
          <a:bodyPr/>
          <a:lstStyle/>
          <a:p>
            <a:fld id="{D57F1E4F-1CFF-5643-939E-217C01CDF565}" type="slidenum">
              <a:rPr lang="en-US" sz="2000" smtClean="0"/>
              <a:pPr/>
              <a:t>10</a:t>
            </a:fld>
            <a:r>
              <a:rPr lang="en-US" sz="2000" dirty="0" smtClean="0"/>
              <a:t>/1</a:t>
            </a:r>
            <a:r>
              <a:rPr lang="sr-Latn-RS" sz="2000" dirty="0" smtClean="0"/>
              <a:t>5</a:t>
            </a:r>
            <a:endParaRPr lang="en-US" sz="2000" dirty="0"/>
          </a:p>
        </p:txBody>
      </p:sp>
    </p:spTree>
    <p:extLst>
      <p:ext uri="{BB962C8B-B14F-4D97-AF65-F5344CB8AC3E}">
        <p14:creationId xmlns:p14="http://schemas.microsoft.com/office/powerpoint/2010/main" val="318364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normAutofit/>
          </a:bodyPr>
          <a:lstStyle/>
          <a:p>
            <a:r>
              <a:rPr lang="sr-Latn-CS" dirty="0"/>
              <a:t>FP-growth algorithm</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591449988"/>
              </p:ext>
            </p:extLst>
          </p:nvPr>
        </p:nvGraphicFramePr>
        <p:xfrm>
          <a:off x="592946" y="3886314"/>
          <a:ext cx="6505686" cy="2394184"/>
        </p:xfrm>
        <a:graphic>
          <a:graphicData uri="http://schemas.openxmlformats.org/drawingml/2006/table">
            <a:tbl>
              <a:tblPr/>
              <a:tblGrid>
                <a:gridCol w="1169561"/>
                <a:gridCol w="5336125"/>
              </a:tblGrid>
              <a:tr h="457669">
                <a:tc>
                  <a:txBody>
                    <a:bodyPr/>
                    <a:lstStyle/>
                    <a:p>
                      <a:pPr algn="ctr" fontAlgn="b"/>
                      <a:r>
                        <a:rPr lang="sr-Latn-CS" sz="1800" b="1" i="0" u="none" strike="noStrike" dirty="0">
                          <a:solidFill>
                            <a:srgbClr val="000000"/>
                          </a:solidFill>
                          <a:effectLst/>
                          <a:latin typeface="Calibri" panose="020F0502020204030204" pitchFamily="34" charset="0"/>
                        </a:rPr>
                        <a:t>Suffix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r-Latn-CS" sz="1800" b="1" i="0" u="none" strike="noStrike" dirty="0">
                          <a:solidFill>
                            <a:srgbClr val="000000"/>
                          </a:solidFill>
                          <a:effectLst/>
                          <a:latin typeface="Calibri" panose="020F0502020204030204" pitchFamily="34" charset="0"/>
                        </a:rPr>
                        <a:t>Frequent Itemset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77">
                <a:tc>
                  <a:txBody>
                    <a:bodyPr/>
                    <a:lstStyle/>
                    <a:p>
                      <a:pPr algn="ctr" fontAlgn="b"/>
                      <a:r>
                        <a:rPr lang="sr-Latn-CS" sz="1800" b="0" i="0" u="none" strike="noStrike">
                          <a:solidFill>
                            <a:srgbClr val="000000"/>
                          </a:solidFill>
                          <a:effectLst/>
                          <a:latin typeface="+mn-lt"/>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r-Latn-CS" sz="1800" b="0" i="0" u="none" strike="noStrike" dirty="0">
                          <a:solidFill>
                            <a:srgbClr val="000000"/>
                          </a:solidFill>
                          <a:effectLst/>
                          <a:latin typeface="+mn-lt"/>
                        </a:rPr>
                        <a:t>{e}, {d, e}, {a,d,e}, {c,e},{a,e}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217">
                <a:tc>
                  <a:txBody>
                    <a:bodyPr/>
                    <a:lstStyle/>
                    <a:p>
                      <a:pPr algn="ctr" fontAlgn="b"/>
                      <a:r>
                        <a:rPr lang="sr-Latn-CS" sz="1800" b="0" i="0" u="none" strike="noStrike">
                          <a:solidFill>
                            <a:srgbClr val="000000"/>
                          </a:solidFill>
                          <a:effectLst/>
                          <a:latin typeface="+mn-lt"/>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r-Latn-CS" sz="1800" b="0" i="0" u="none" strike="noStrike" dirty="0">
                          <a:solidFill>
                            <a:srgbClr val="000000"/>
                          </a:solidFill>
                          <a:effectLst/>
                          <a:latin typeface="+mn-lt"/>
                        </a:rPr>
                        <a:t>{d}, {c,d}, {b,c,d}, {a,c,d}, {b,d}, {a,b,d}, {a,d}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826">
                <a:tc>
                  <a:txBody>
                    <a:bodyPr/>
                    <a:lstStyle/>
                    <a:p>
                      <a:pPr algn="ctr" fontAlgn="b"/>
                      <a:r>
                        <a:rPr lang="sr-Latn-CS" sz="1800" b="0" i="0" u="none" strike="noStrike">
                          <a:solidFill>
                            <a:srgbClr val="000000"/>
                          </a:solidFill>
                          <a:effectLst/>
                          <a:latin typeface="+mn-lt"/>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r-Latn-CS" sz="1800" b="0" i="0" u="none" strike="noStrike" dirty="0">
                          <a:solidFill>
                            <a:srgbClr val="000000"/>
                          </a:solidFill>
                          <a:effectLst/>
                          <a:latin typeface="+mn-lt"/>
                        </a:rPr>
                        <a:t>{c}, {b,c}, {a,b,c}, {a,c}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580">
                <a:tc>
                  <a:txBody>
                    <a:bodyPr/>
                    <a:lstStyle/>
                    <a:p>
                      <a:pPr algn="ctr" fontAlgn="b"/>
                      <a:r>
                        <a:rPr lang="sr-Latn-CS" sz="1800" b="0" i="0" u="none" strike="noStrike">
                          <a:solidFill>
                            <a:srgbClr val="000000"/>
                          </a:solidFill>
                          <a:effectLst/>
                          <a:latin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r-Latn-CS" sz="1800" b="0" i="0" u="none" strike="noStrike" dirty="0">
                          <a:solidFill>
                            <a:srgbClr val="000000"/>
                          </a:solidFill>
                          <a:effectLst/>
                          <a:latin typeface="+mn-lt"/>
                        </a:rPr>
                        <a:t>{b}, {a,b}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115">
                <a:tc>
                  <a:txBody>
                    <a:bodyPr/>
                    <a:lstStyle/>
                    <a:p>
                      <a:pPr algn="ctr" fontAlgn="b"/>
                      <a:r>
                        <a:rPr lang="sr-Latn-CS" sz="18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r-Latn-CS" sz="1800" b="0" i="0" u="none" strike="noStrike" dirty="0">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a:xfrm>
            <a:off x="10151533" y="5883275"/>
            <a:ext cx="1126693" cy="365125"/>
          </a:xfrm>
        </p:spPr>
        <p:txBody>
          <a:bodyPr/>
          <a:lstStyle/>
          <a:p>
            <a:fld id="{D57F1E4F-1CFF-5643-939E-217C01CDF565}" type="slidenum">
              <a:rPr lang="en-US" sz="2000" smtClean="0"/>
              <a:pPr/>
              <a:t>11</a:t>
            </a:fld>
            <a:r>
              <a:rPr lang="en-US" sz="2000" dirty="0" smtClean="0"/>
              <a:t>/1</a:t>
            </a:r>
            <a:r>
              <a:rPr lang="sr-Latn-RS" sz="2000" dirty="0" smtClean="0"/>
              <a:t>5</a:t>
            </a:r>
            <a:endParaRPr lang="en-US" sz="2000" dirty="0"/>
          </a:p>
        </p:txBody>
      </p:sp>
      <p:sp>
        <p:nvSpPr>
          <p:cNvPr id="8" name="Text Box 49"/>
          <p:cNvSpPr txBox="1">
            <a:spLocks noChangeArrowheads="1"/>
          </p:cNvSpPr>
          <p:nvPr/>
        </p:nvSpPr>
        <p:spPr bwMode="auto">
          <a:xfrm>
            <a:off x="568883" y="3092218"/>
            <a:ext cx="65297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spcBef>
                <a:spcPct val="50000"/>
              </a:spcBef>
            </a:pPr>
            <a:r>
              <a:rPr lang="sr-Latn-RS" sz="1800" b="0" dirty="0" smtClean="0">
                <a:latin typeface="+mn-lt"/>
              </a:rPr>
              <a:t>The list of frequent itemsets </a:t>
            </a:r>
            <a:r>
              <a:rPr lang="en-US" sz="1800" b="0" dirty="0" smtClean="0">
                <a:latin typeface="+mn-lt"/>
              </a:rPr>
              <a:t/>
            </a:r>
            <a:br>
              <a:rPr lang="en-US" sz="1800" b="0" dirty="0" smtClean="0">
                <a:latin typeface="+mn-lt"/>
              </a:rPr>
            </a:br>
            <a:r>
              <a:rPr lang="sr-Latn-RS" sz="1800" b="0" dirty="0" smtClean="0">
                <a:latin typeface="+mn-lt"/>
              </a:rPr>
              <a:t>ordered by their corresponding suffixes</a:t>
            </a:r>
            <a:endParaRPr lang="en-US" sz="1800" b="0" dirty="0">
              <a:latin typeface="+mn-lt"/>
            </a:endParaRPr>
          </a:p>
        </p:txBody>
      </p:sp>
      <p:sp>
        <p:nvSpPr>
          <p:cNvPr id="7" name="Content Placeholder 2"/>
          <p:cNvSpPr txBox="1">
            <a:spLocks/>
          </p:cNvSpPr>
          <p:nvPr/>
        </p:nvSpPr>
        <p:spPr>
          <a:xfrm>
            <a:off x="568883" y="1612326"/>
            <a:ext cx="9357170" cy="12324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tx1"/>
                </a:solidFill>
              </a:rPr>
              <a:t>After we found frequent itemsets ending with e, </a:t>
            </a:r>
            <a:r>
              <a:rPr lang="en-US" dirty="0" smtClean="0">
                <a:solidFill>
                  <a:schemeClr val="tx1"/>
                </a:solidFill>
              </a:rPr>
              <a:t/>
            </a:r>
            <a:br>
              <a:rPr lang="en-US" dirty="0" smtClean="0">
                <a:solidFill>
                  <a:schemeClr val="tx1"/>
                </a:solidFill>
              </a:rPr>
            </a:br>
            <a:r>
              <a:rPr lang="en-US" dirty="0" smtClean="0">
                <a:solidFill>
                  <a:schemeClr val="tx1"/>
                </a:solidFill>
              </a:rPr>
              <a:t>similarly we </a:t>
            </a:r>
            <a:r>
              <a:rPr lang="en-US" dirty="0">
                <a:solidFill>
                  <a:schemeClr val="tx1"/>
                </a:solidFill>
              </a:rPr>
              <a:t>can find frequent itemsets ending with d, c, b and finally, a.</a:t>
            </a:r>
            <a:endParaRPr lang="en-US" dirty="0" smtClean="0">
              <a:solidFill>
                <a:schemeClr val="tx1"/>
              </a:solidFill>
            </a:endParaRPr>
          </a:p>
        </p:txBody>
      </p:sp>
    </p:spTree>
    <p:extLst>
      <p:ext uri="{BB962C8B-B14F-4D97-AF65-F5344CB8AC3E}">
        <p14:creationId xmlns:p14="http://schemas.microsoft.com/office/powerpoint/2010/main" val="349505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normAutofit/>
          </a:bodyPr>
          <a:lstStyle/>
          <a:p>
            <a:r>
              <a:rPr lang="sr-Latn-CS" dirty="0"/>
              <a:t>FP-growth </a:t>
            </a:r>
            <a:r>
              <a:rPr lang="sr-Latn-CS" dirty="0" smtClean="0"/>
              <a:t>memory consumption</a:t>
            </a:r>
            <a:r>
              <a:rPr lang="en-US" dirty="0" smtClean="0"/>
              <a:t>?</a:t>
            </a:r>
            <a:endParaRPr lang="sr-Latn-CS" dirty="0"/>
          </a:p>
        </p:txBody>
      </p:sp>
      <p:sp>
        <p:nvSpPr>
          <p:cNvPr id="4" name="Slide Number Placeholder 3"/>
          <p:cNvSpPr>
            <a:spLocks noGrp="1"/>
          </p:cNvSpPr>
          <p:nvPr>
            <p:ph type="sldNum" sz="quarter" idx="12"/>
          </p:nvPr>
        </p:nvSpPr>
        <p:spPr>
          <a:xfrm>
            <a:off x="10082464" y="5578475"/>
            <a:ext cx="1422982" cy="669925"/>
          </a:xfrm>
        </p:spPr>
        <p:txBody>
          <a:bodyPr/>
          <a:lstStyle/>
          <a:p>
            <a:fld id="{D57F1E4F-1CFF-5643-939E-217C01CDF565}" type="slidenum">
              <a:rPr lang="en-US" sz="2000" smtClean="0"/>
              <a:pPr/>
              <a:t>12</a:t>
            </a:fld>
            <a:r>
              <a:rPr lang="en-US" sz="2000" dirty="0" smtClean="0"/>
              <a:t>/1</a:t>
            </a:r>
            <a:r>
              <a:rPr lang="sr-Latn-RS" sz="2000" dirty="0" smtClean="0"/>
              <a:t>5</a:t>
            </a:r>
            <a:endParaRPr lang="en-US" sz="20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0652" y="1816629"/>
            <a:ext cx="8279147" cy="3424237"/>
          </a:xfrm>
        </p:spPr>
      </p:pic>
    </p:spTree>
    <p:extLst>
      <p:ext uri="{BB962C8B-B14F-4D97-AF65-F5344CB8AC3E}">
        <p14:creationId xmlns:p14="http://schemas.microsoft.com/office/powerpoint/2010/main" val="109340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normAutofit/>
          </a:bodyPr>
          <a:lstStyle/>
          <a:p>
            <a:r>
              <a:rPr lang="sr-Latn-CS" dirty="0"/>
              <a:t>conclusions</a:t>
            </a:r>
          </a:p>
        </p:txBody>
      </p:sp>
      <p:sp>
        <p:nvSpPr>
          <p:cNvPr id="3" name="Content Placeholder 2"/>
          <p:cNvSpPr>
            <a:spLocks noGrp="1"/>
          </p:cNvSpPr>
          <p:nvPr>
            <p:ph sz="quarter" idx="13"/>
          </p:nvPr>
        </p:nvSpPr>
        <p:spPr>
          <a:xfrm>
            <a:off x="568883" y="1391968"/>
            <a:ext cx="8534400" cy="5082976"/>
          </a:xfrm>
        </p:spPr>
        <p:txBody>
          <a:bodyPr>
            <a:normAutofit fontScale="92500" lnSpcReduction="20000"/>
          </a:bodyPr>
          <a:lstStyle/>
          <a:p>
            <a:pPr algn="just"/>
            <a:r>
              <a:rPr lang="en-US" i="1" dirty="0"/>
              <a:t>FP-tree: a novel data structure storing compressed, crucial information about frequent patterns, compact yet complete for frequent pattern mining</a:t>
            </a:r>
          </a:p>
          <a:p>
            <a:pPr algn="just"/>
            <a:r>
              <a:rPr lang="en-US" i="1" dirty="0"/>
              <a:t>FP-growth: an efficient mining method of frequent patterns in large Database: using a highly compact FP-tree, divide-and-conquer method in nature</a:t>
            </a:r>
          </a:p>
          <a:p>
            <a:pPr>
              <a:buFont typeface="Wingdings" panose="05000000000000000000" pitchFamily="2" charset="2"/>
              <a:buChar char="Ø"/>
            </a:pPr>
            <a:r>
              <a:rPr lang="en-US" dirty="0" smtClean="0"/>
              <a:t>Advantages </a:t>
            </a:r>
            <a:r>
              <a:rPr lang="en-US" dirty="0"/>
              <a:t>of FP-Growth</a:t>
            </a:r>
          </a:p>
          <a:p>
            <a:pPr lvl="1"/>
            <a:r>
              <a:rPr lang="en-US" dirty="0"/>
              <a:t>only 2 passes over data-set</a:t>
            </a:r>
          </a:p>
          <a:p>
            <a:pPr lvl="1"/>
            <a:r>
              <a:rPr lang="en-US" dirty="0"/>
              <a:t>“compresses” data-set</a:t>
            </a:r>
          </a:p>
          <a:p>
            <a:pPr lvl="1"/>
            <a:r>
              <a:rPr lang="en-US" dirty="0" smtClean="0"/>
              <a:t>no candidate generation</a:t>
            </a:r>
          </a:p>
          <a:p>
            <a:pPr lvl="1"/>
            <a:r>
              <a:rPr lang="sr-Latn-RS" dirty="0" smtClean="0"/>
              <a:t>outperforms</a:t>
            </a:r>
            <a:r>
              <a:rPr lang="en-US" dirty="0" smtClean="0"/>
              <a:t> Apriori</a:t>
            </a:r>
            <a:r>
              <a:rPr lang="sr-Latn-RS" dirty="0" smtClean="0"/>
              <a:t> Algorithm</a:t>
            </a:r>
            <a:endParaRPr lang="en-US" dirty="0"/>
          </a:p>
          <a:p>
            <a:pPr>
              <a:buFont typeface="Wingdings" panose="05000000000000000000" pitchFamily="2" charset="2"/>
              <a:buChar char="Ø"/>
            </a:pPr>
            <a:r>
              <a:rPr lang="en-US" dirty="0"/>
              <a:t>Disadvantages of FP-Growth</a:t>
            </a:r>
          </a:p>
          <a:p>
            <a:pPr lvl="1"/>
            <a:r>
              <a:rPr lang="en-US" dirty="0"/>
              <a:t>FP-Tree may not fit in </a:t>
            </a:r>
            <a:r>
              <a:rPr lang="en-US" dirty="0" smtClean="0"/>
              <a:t>memory</a:t>
            </a:r>
            <a:endParaRPr lang="en-US" dirty="0"/>
          </a:p>
          <a:p>
            <a:pPr lvl="1"/>
            <a:r>
              <a:rPr lang="en-US" dirty="0"/>
              <a:t>FP-Tree is expensive to </a:t>
            </a:r>
            <a:r>
              <a:rPr lang="en-US" dirty="0" smtClean="0"/>
              <a:t>build</a:t>
            </a:r>
            <a:endParaRPr lang="en-US" dirty="0"/>
          </a:p>
        </p:txBody>
      </p:sp>
      <p:sp>
        <p:nvSpPr>
          <p:cNvPr id="5" name="Slide Number Placeholder 4"/>
          <p:cNvSpPr>
            <a:spLocks noGrp="1"/>
          </p:cNvSpPr>
          <p:nvPr>
            <p:ph type="sldNum" sz="quarter" idx="12"/>
          </p:nvPr>
        </p:nvSpPr>
        <p:spPr>
          <a:xfrm>
            <a:off x="10651066" y="6139981"/>
            <a:ext cx="1007533" cy="669925"/>
          </a:xfrm>
        </p:spPr>
        <p:txBody>
          <a:bodyPr/>
          <a:lstStyle/>
          <a:p>
            <a:fld id="{D57F1E4F-1CFF-5643-939E-217C01CDF565}" type="slidenum">
              <a:rPr lang="en-US" sz="2000" smtClean="0"/>
              <a:pPr/>
              <a:t>13</a:t>
            </a:fld>
            <a:r>
              <a:rPr lang="en-US" sz="2000" dirty="0" smtClean="0"/>
              <a:t>/1</a:t>
            </a:r>
            <a:r>
              <a:rPr lang="sr-Latn-RS" sz="2000" dirty="0" smtClean="0"/>
              <a:t>5</a:t>
            </a:r>
            <a:endParaRPr lang="en-US" sz="2000" dirty="0"/>
          </a:p>
        </p:txBody>
      </p:sp>
      <p:graphicFrame>
        <p:nvGraphicFramePr>
          <p:cNvPr id="4" name="Content Placeholder 6"/>
          <p:cNvGraphicFramePr>
            <a:graphicFrameLocks/>
          </p:cNvGraphicFramePr>
          <p:nvPr>
            <p:extLst>
              <p:ext uri="{D42A27DB-BD31-4B8C-83A1-F6EECF244321}">
                <p14:modId xmlns:p14="http://schemas.microsoft.com/office/powerpoint/2010/main" val="3341385493"/>
              </p:ext>
            </p:extLst>
          </p:nvPr>
        </p:nvGraphicFramePr>
        <p:xfrm>
          <a:off x="4869198" y="3695771"/>
          <a:ext cx="6067508" cy="2287934"/>
        </p:xfrm>
        <a:graphic>
          <a:graphicData uri="http://schemas.openxmlformats.org/drawingml/2006/table">
            <a:tbl>
              <a:tblPr/>
              <a:tblGrid>
                <a:gridCol w="2029398"/>
                <a:gridCol w="2010780"/>
                <a:gridCol w="2027330"/>
              </a:tblGrid>
              <a:tr h="286421">
                <a:tc>
                  <a:txBody>
                    <a:bodyPr/>
                    <a:lstStyle/>
                    <a:p>
                      <a:pPr algn="ctr" fontAlgn="ctr"/>
                      <a:r>
                        <a:rPr lang="sr-Latn-CS" sz="1200" b="1" i="0" u="none" strike="noStrike" dirty="0" smtClean="0">
                          <a:solidFill>
                            <a:schemeClr val="tx1"/>
                          </a:solidFill>
                          <a:effectLst/>
                          <a:latin typeface="+mn-lt"/>
                        </a:rPr>
                        <a:t>Parameter</a:t>
                      </a:r>
                      <a:endParaRPr lang="sr-Latn-CS" sz="1200" b="1" i="0" u="none" strike="noStrike" dirty="0">
                        <a:solidFill>
                          <a:schemeClr val="tx1"/>
                        </a:solidFill>
                        <a:effectLst/>
                        <a:latin typeface="+mn-lt"/>
                      </a:endParaRPr>
                    </a:p>
                  </a:txBody>
                  <a:tcPr marL="8732" marR="8732" marT="8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r-Latn-CS" sz="1200" b="1" i="0" u="none" strike="noStrike">
                          <a:solidFill>
                            <a:schemeClr val="tx1"/>
                          </a:solidFill>
                          <a:effectLst/>
                          <a:latin typeface="+mn-lt"/>
                        </a:rPr>
                        <a:t>Apriori Algorithm</a:t>
                      </a:r>
                    </a:p>
                  </a:txBody>
                  <a:tcPr marL="8732" marR="8732" marT="8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r-Latn-CS" sz="1200" b="1" i="0" u="none" strike="noStrike">
                          <a:solidFill>
                            <a:schemeClr val="tx1"/>
                          </a:solidFill>
                          <a:effectLst/>
                          <a:latin typeface="+mn-lt"/>
                        </a:rPr>
                        <a:t>FP-growth Algorithm</a:t>
                      </a:r>
                    </a:p>
                  </a:txBody>
                  <a:tcPr marL="8732" marR="8732" marT="8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2595">
                <a:tc>
                  <a:txBody>
                    <a:bodyPr/>
                    <a:lstStyle/>
                    <a:p>
                      <a:pPr algn="l" fontAlgn="t"/>
                      <a:endParaRPr lang="sr-Latn-CS" sz="1200" b="0" i="0" u="none" strike="noStrike" dirty="0" smtClean="0">
                        <a:solidFill>
                          <a:schemeClr val="tx1"/>
                        </a:solidFill>
                        <a:effectLst/>
                        <a:latin typeface="+mn-lt"/>
                      </a:endParaRPr>
                    </a:p>
                    <a:p>
                      <a:pPr algn="l" fontAlgn="t"/>
                      <a:endParaRPr lang="sr-Latn-CS" sz="1200" b="0" i="0" u="none" strike="noStrike" dirty="0" smtClean="0">
                        <a:solidFill>
                          <a:schemeClr val="tx1"/>
                        </a:solidFill>
                        <a:effectLst/>
                        <a:latin typeface="+mn-lt"/>
                      </a:endParaRPr>
                    </a:p>
                    <a:p>
                      <a:pPr algn="l" fontAlgn="t"/>
                      <a:endParaRPr lang="sr-Latn-CS" sz="1200" b="0" i="0" u="none" strike="noStrike" dirty="0" smtClean="0">
                        <a:solidFill>
                          <a:schemeClr val="tx1"/>
                        </a:solidFill>
                        <a:effectLst/>
                        <a:latin typeface="+mn-lt"/>
                      </a:endParaRPr>
                    </a:p>
                    <a:p>
                      <a:pPr algn="l" fontAlgn="t"/>
                      <a:r>
                        <a:rPr lang="sr-Latn-CS" sz="1200" b="0" i="0" u="none" strike="noStrike" dirty="0" smtClean="0">
                          <a:solidFill>
                            <a:schemeClr val="tx1"/>
                          </a:solidFill>
                          <a:effectLst/>
                          <a:latin typeface="+mn-lt"/>
                        </a:rPr>
                        <a:t>Technique</a:t>
                      </a:r>
                      <a:endParaRPr lang="sr-Latn-CS" sz="1200" b="0" i="0" u="none" strike="noStrike" dirty="0">
                        <a:solidFill>
                          <a:schemeClr val="tx1"/>
                        </a:solidFill>
                        <a:effectLst/>
                        <a:latin typeface="+mn-lt"/>
                      </a:endParaRPr>
                    </a:p>
                  </a:txBody>
                  <a:tcPr marL="104788"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mn-lt"/>
                        </a:rPr>
                        <a:t>Use Apriori property and join and prune property</a:t>
                      </a:r>
                    </a:p>
                  </a:txBody>
                  <a:tcPr marL="8732"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mn-lt"/>
                        </a:rPr>
                        <a:t>It constructs conditional</a:t>
                      </a:r>
                      <a:br>
                        <a:rPr lang="en-US" sz="1200" b="0" i="0" u="none" strike="noStrike">
                          <a:solidFill>
                            <a:schemeClr val="tx1"/>
                          </a:solidFill>
                          <a:effectLst/>
                          <a:latin typeface="+mn-lt"/>
                        </a:rPr>
                      </a:br>
                      <a:r>
                        <a:rPr lang="en-US" sz="1200" b="0" i="0" u="none" strike="noStrike">
                          <a:solidFill>
                            <a:schemeClr val="tx1"/>
                          </a:solidFill>
                          <a:effectLst/>
                          <a:latin typeface="+mn-lt"/>
                        </a:rPr>
                        <a:t>frequent pattern tree and</a:t>
                      </a:r>
                      <a:br>
                        <a:rPr lang="en-US" sz="1200" b="0" i="0" u="none" strike="noStrike">
                          <a:solidFill>
                            <a:schemeClr val="tx1"/>
                          </a:solidFill>
                          <a:effectLst/>
                          <a:latin typeface="+mn-lt"/>
                        </a:rPr>
                      </a:br>
                      <a:r>
                        <a:rPr lang="en-US" sz="1200" b="0" i="0" u="none" strike="noStrike">
                          <a:solidFill>
                            <a:schemeClr val="tx1"/>
                          </a:solidFill>
                          <a:effectLst/>
                          <a:latin typeface="+mn-lt"/>
                        </a:rPr>
                        <a:t>conditional pattern base from database which satisfy minimum support.</a:t>
                      </a:r>
                    </a:p>
                  </a:txBody>
                  <a:tcPr marL="104788"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546">
                <a:tc>
                  <a:txBody>
                    <a:bodyPr/>
                    <a:lstStyle/>
                    <a:p>
                      <a:pPr algn="l" fontAlgn="t"/>
                      <a:endParaRPr lang="sr-Latn-CS" sz="1200" b="0" i="0" u="none" strike="noStrike" dirty="0" smtClean="0">
                        <a:solidFill>
                          <a:schemeClr val="tx1"/>
                        </a:solidFill>
                        <a:effectLst/>
                        <a:latin typeface="+mn-lt"/>
                      </a:endParaRPr>
                    </a:p>
                    <a:p>
                      <a:pPr algn="l" fontAlgn="t"/>
                      <a:r>
                        <a:rPr lang="sr-Latn-CS" sz="1200" b="0" i="0" u="none" strike="noStrike" dirty="0" smtClean="0">
                          <a:solidFill>
                            <a:schemeClr val="tx1"/>
                          </a:solidFill>
                          <a:effectLst/>
                          <a:latin typeface="+mn-lt"/>
                        </a:rPr>
                        <a:t>No</a:t>
                      </a:r>
                      <a:r>
                        <a:rPr lang="sr-Latn-CS" sz="1200" b="0" i="0" u="none" strike="noStrike" dirty="0">
                          <a:solidFill>
                            <a:schemeClr val="tx1"/>
                          </a:solidFill>
                          <a:effectLst/>
                          <a:latin typeface="+mn-lt"/>
                        </a:rPr>
                        <a:t>. of scans</a:t>
                      </a:r>
                    </a:p>
                  </a:txBody>
                  <a:tcPr marL="104788"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mn-lt"/>
                        </a:rPr>
                        <a:t>Multiple scans for</a:t>
                      </a:r>
                      <a:br>
                        <a:rPr lang="en-US" sz="1200" b="0" i="0" u="none" strike="noStrike">
                          <a:solidFill>
                            <a:schemeClr val="tx1"/>
                          </a:solidFill>
                          <a:effectLst/>
                          <a:latin typeface="+mn-lt"/>
                        </a:rPr>
                      </a:br>
                      <a:r>
                        <a:rPr lang="en-US" sz="1200" b="0" i="0" u="none" strike="noStrike">
                          <a:solidFill>
                            <a:schemeClr val="tx1"/>
                          </a:solidFill>
                          <a:effectLst/>
                          <a:latin typeface="+mn-lt"/>
                        </a:rPr>
                        <a:t>generating candidate sets.</a:t>
                      </a:r>
                    </a:p>
                  </a:txBody>
                  <a:tcPr marL="8732"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effectLst/>
                          <a:latin typeface="+mn-lt"/>
                        </a:rPr>
                        <a:t>Scan the DR only twice and twice only.</a:t>
                      </a:r>
                    </a:p>
                  </a:txBody>
                  <a:tcPr marL="104788"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1904">
                <a:tc>
                  <a:txBody>
                    <a:bodyPr/>
                    <a:lstStyle/>
                    <a:p>
                      <a:pPr algn="l" fontAlgn="t"/>
                      <a:endParaRPr lang="sr-Latn-CS" sz="1200" b="0" i="0" u="none" strike="noStrike" dirty="0" smtClean="0">
                        <a:solidFill>
                          <a:schemeClr val="tx1"/>
                        </a:solidFill>
                        <a:effectLst/>
                        <a:latin typeface="+mn-lt"/>
                      </a:endParaRPr>
                    </a:p>
                    <a:p>
                      <a:pPr algn="l" fontAlgn="t"/>
                      <a:r>
                        <a:rPr lang="sr-Latn-CS" sz="1200" b="0" i="0" u="none" strike="noStrike" dirty="0" smtClean="0">
                          <a:solidFill>
                            <a:schemeClr val="tx1"/>
                          </a:solidFill>
                          <a:effectLst/>
                          <a:latin typeface="+mn-lt"/>
                        </a:rPr>
                        <a:t>Time</a:t>
                      </a:r>
                      <a:endParaRPr lang="sr-Latn-CS" sz="1200" b="0" i="0" u="none" strike="noStrike" dirty="0">
                        <a:solidFill>
                          <a:schemeClr val="tx1"/>
                        </a:solidFill>
                        <a:effectLst/>
                        <a:latin typeface="+mn-lt"/>
                      </a:endParaRPr>
                    </a:p>
                  </a:txBody>
                  <a:tcPr marL="104788"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200" b="0" i="0" u="none" strike="noStrike">
                          <a:solidFill>
                            <a:schemeClr val="tx1"/>
                          </a:solidFill>
                          <a:effectLst/>
                          <a:latin typeface="+mn-lt"/>
                        </a:rPr>
                        <a:t>Execution time is more as time is wasted in producing candidates every time.</a:t>
                      </a:r>
                    </a:p>
                  </a:txBody>
                  <a:tcPr marL="8732"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mn-lt"/>
                        </a:rPr>
                        <a:t>Execution time is small than Apriori algorithm.</a:t>
                      </a:r>
                    </a:p>
                  </a:txBody>
                  <a:tcPr marL="104788" marR="8732" marT="87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555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normAutofit/>
          </a:bodyPr>
          <a:lstStyle/>
          <a:p>
            <a:r>
              <a:rPr lang="sr-Latn-CS" dirty="0"/>
              <a:t>References</a:t>
            </a:r>
          </a:p>
        </p:txBody>
      </p:sp>
      <p:sp>
        <p:nvSpPr>
          <p:cNvPr id="3" name="Content Placeholder 2"/>
          <p:cNvSpPr>
            <a:spLocks noGrp="1"/>
          </p:cNvSpPr>
          <p:nvPr>
            <p:ph sz="quarter" idx="13"/>
          </p:nvPr>
        </p:nvSpPr>
        <p:spPr>
          <a:xfrm>
            <a:off x="568883" y="1612326"/>
            <a:ext cx="8534400" cy="2122757"/>
          </a:xfrm>
        </p:spPr>
        <p:txBody>
          <a:bodyPr>
            <a:normAutofit/>
          </a:bodyPr>
          <a:lstStyle/>
          <a:p>
            <a:r>
              <a:rPr lang="en-US" i="1" dirty="0" smtClean="0"/>
              <a:t>Pang-</a:t>
            </a:r>
            <a:r>
              <a:rPr lang="en-US" i="1" dirty="0" err="1" smtClean="0"/>
              <a:t>Ning</a:t>
            </a:r>
            <a:r>
              <a:rPr lang="en-US" i="1" dirty="0" smtClean="0"/>
              <a:t> </a:t>
            </a:r>
            <a:r>
              <a:rPr lang="en-US" i="1" dirty="0"/>
              <a:t>Tan, Michael Steinbach, Vipin </a:t>
            </a:r>
            <a:r>
              <a:rPr lang="en-US" i="1" dirty="0" smtClean="0"/>
              <a:t>Kumar:</a:t>
            </a:r>
            <a:r>
              <a:rPr lang="sr-Latn-RS" i="1" dirty="0"/>
              <a:t> </a:t>
            </a:r>
            <a:r>
              <a:rPr lang="en-US" i="1" dirty="0" smtClean="0"/>
              <a:t/>
            </a:r>
            <a:br>
              <a:rPr lang="en-US" i="1" dirty="0" smtClean="0"/>
            </a:br>
            <a:r>
              <a:rPr lang="en-US" i="1" dirty="0" smtClean="0"/>
              <a:t>Introduction </a:t>
            </a:r>
            <a:r>
              <a:rPr lang="en-US" i="1" dirty="0"/>
              <a:t>to Data Mining, </a:t>
            </a:r>
            <a:r>
              <a:rPr lang="en-US" i="1" dirty="0" smtClean="0"/>
              <a:t>Addison-Wesley, </a:t>
            </a:r>
            <a:r>
              <a:rPr lang="en-US" b="1" i="1" dirty="0" err="1" smtClean="0">
                <a:solidFill>
                  <a:srgbClr val="FF0000"/>
                </a:solidFill>
              </a:rPr>
              <a:t>godina</a:t>
            </a:r>
            <a:r>
              <a:rPr lang="en-US" b="1" i="1" dirty="0" smtClean="0">
                <a:solidFill>
                  <a:srgbClr val="FF0000"/>
                </a:solidFill>
              </a:rPr>
              <a:t> </a:t>
            </a:r>
            <a:r>
              <a:rPr lang="en-US" b="1" i="1" dirty="0" err="1" smtClean="0">
                <a:solidFill>
                  <a:srgbClr val="FF0000"/>
                </a:solidFill>
              </a:rPr>
              <a:t>izdavanja</a:t>
            </a:r>
            <a:endParaRPr lang="en-US" b="1" i="1" dirty="0">
              <a:solidFill>
                <a:srgbClr val="FF0000"/>
              </a:solidFill>
            </a:endParaRPr>
          </a:p>
          <a:p>
            <a:r>
              <a:rPr lang="en-US" i="1" dirty="0" smtClean="0"/>
              <a:t>-, Data </a:t>
            </a:r>
            <a:r>
              <a:rPr lang="en-US" i="1" dirty="0"/>
              <a:t>Mining Algorithms In R/Frequent Pattern </a:t>
            </a:r>
            <a:r>
              <a:rPr lang="en-US" i="1" dirty="0" smtClean="0"/>
              <a:t>Mining: </a:t>
            </a:r>
            <a:br>
              <a:rPr lang="en-US" i="1" dirty="0" smtClean="0"/>
            </a:br>
            <a:r>
              <a:rPr lang="en-US" i="1" dirty="0" smtClean="0"/>
              <a:t>The FP-Growth Algorithm, </a:t>
            </a:r>
            <a:r>
              <a:rPr lang="en-US" i="1" dirty="0" smtClean="0">
                <a:hlinkClick r:id="rId3"/>
              </a:rPr>
              <a:t>http://en.wikibooks.org</a:t>
            </a:r>
            <a:r>
              <a:rPr lang="en-US" i="1" dirty="0" smtClean="0"/>
              <a:t>, 11.12.2013.</a:t>
            </a:r>
            <a:endParaRPr lang="en-US" i="1" dirty="0"/>
          </a:p>
        </p:txBody>
      </p:sp>
      <p:sp>
        <p:nvSpPr>
          <p:cNvPr id="4" name="Slide Number Placeholder 3"/>
          <p:cNvSpPr>
            <a:spLocks noGrp="1"/>
          </p:cNvSpPr>
          <p:nvPr>
            <p:ph type="sldNum" sz="quarter" idx="12"/>
          </p:nvPr>
        </p:nvSpPr>
        <p:spPr>
          <a:xfrm>
            <a:off x="9926054" y="5578475"/>
            <a:ext cx="1579392" cy="669925"/>
          </a:xfrm>
        </p:spPr>
        <p:txBody>
          <a:bodyPr/>
          <a:lstStyle/>
          <a:p>
            <a:fld id="{D57F1E4F-1CFF-5643-939E-217C01CDF565}" type="slidenum">
              <a:rPr lang="en-US" sz="2000" smtClean="0"/>
              <a:pPr/>
              <a:t>14</a:t>
            </a:fld>
            <a:r>
              <a:rPr lang="en-US" sz="2000" dirty="0" smtClean="0"/>
              <a:t>/1</a:t>
            </a:r>
            <a:r>
              <a:rPr lang="sr-Latn-RS" sz="2000" dirty="0" smtClean="0"/>
              <a:t>5</a:t>
            </a:r>
            <a:endParaRPr lang="en-US" sz="2000" dirty="0"/>
          </a:p>
        </p:txBody>
      </p:sp>
    </p:spTree>
    <p:extLst>
      <p:ext uri="{BB962C8B-B14F-4D97-AF65-F5344CB8AC3E}">
        <p14:creationId xmlns:p14="http://schemas.microsoft.com/office/powerpoint/2010/main" val="340662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114925" y="5772150"/>
            <a:ext cx="6905626" cy="707886"/>
          </a:xfrm>
          <a:prstGeom prst="rect">
            <a:avLst/>
          </a:prstGeom>
          <a:noFill/>
        </p:spPr>
        <p:txBody>
          <a:bodyPr wrap="square" rtlCol="0">
            <a:spAutoFit/>
          </a:bodyPr>
          <a:lstStyle/>
          <a:p>
            <a:r>
              <a:rPr lang="sr-Latn-RS" sz="4000" dirty="0" smtClean="0">
                <a:solidFill>
                  <a:schemeClr val="bg1"/>
                </a:solidFill>
                <a:latin typeface="CommercialScript BT" panose="03030803040807090C04" pitchFamily="66" charset="0"/>
              </a:rPr>
              <a:t>Unless... you have any question?</a:t>
            </a:r>
            <a:endParaRPr lang="sr-Latn-CS" sz="4000" dirty="0">
              <a:solidFill>
                <a:schemeClr val="bg1"/>
              </a:solidFill>
              <a:latin typeface="CommercialScript BT" panose="03030803040807090C04" pitchFamily="66" charset="0"/>
            </a:endParaRPr>
          </a:p>
        </p:txBody>
      </p:sp>
    </p:spTree>
    <p:extLst>
      <p:ext uri="{BB962C8B-B14F-4D97-AF65-F5344CB8AC3E}">
        <p14:creationId xmlns:p14="http://schemas.microsoft.com/office/powerpoint/2010/main" val="796872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lstStyle/>
          <a:p>
            <a:r>
              <a:rPr lang="sr-Latn-CS" sz="2000" dirty="0" smtClean="0"/>
              <a:t>FP-growth </a:t>
            </a:r>
            <a:r>
              <a:rPr lang="sr-Latn-CS" sz="2000" dirty="0"/>
              <a:t>algorithm</a:t>
            </a:r>
          </a:p>
        </p:txBody>
      </p:sp>
      <p:sp>
        <p:nvSpPr>
          <p:cNvPr id="3" name="Content Placeholder 2"/>
          <p:cNvSpPr>
            <a:spLocks noGrp="1"/>
          </p:cNvSpPr>
          <p:nvPr>
            <p:ph sz="quarter" idx="13"/>
          </p:nvPr>
        </p:nvSpPr>
        <p:spPr>
          <a:xfrm>
            <a:off x="568883" y="1391968"/>
            <a:ext cx="8948096" cy="5082976"/>
          </a:xfrm>
        </p:spPr>
        <p:txBody>
          <a:bodyPr>
            <a:normAutofit fontScale="92500" lnSpcReduction="20000"/>
          </a:bodyPr>
          <a:lstStyle/>
          <a:p>
            <a:r>
              <a:rPr lang="en-US" sz="2400" dirty="0" smtClean="0"/>
              <a:t>The </a:t>
            </a:r>
            <a:r>
              <a:rPr lang="sr-Latn-CS" sz="2400" dirty="0" smtClean="0"/>
              <a:t>FP-Growth algorithm </a:t>
            </a:r>
            <a:r>
              <a:rPr lang="en-US" sz="2400" dirty="0" smtClean="0"/>
              <a:t/>
            </a:r>
            <a:br>
              <a:rPr lang="en-US" sz="2400" dirty="0" smtClean="0"/>
            </a:br>
            <a:r>
              <a:rPr lang="sr-Latn-CS" sz="2400" dirty="0" smtClean="0"/>
              <a:t>is one </a:t>
            </a:r>
            <a:r>
              <a:rPr lang="sr-Latn-CS" sz="2400" dirty="0"/>
              <a:t>of </a:t>
            </a:r>
            <a:r>
              <a:rPr lang="en-US" sz="2400" dirty="0" smtClean="0"/>
              <a:t>the a</a:t>
            </a:r>
            <a:r>
              <a:rPr lang="sr-Latn-CS" sz="2400" dirty="0" smtClean="0"/>
              <a:t>ssociation </a:t>
            </a:r>
            <a:r>
              <a:rPr lang="sr-Latn-CS" sz="2400" dirty="0"/>
              <a:t>rule learning </a:t>
            </a:r>
            <a:r>
              <a:rPr lang="sr-Latn-CS" sz="2400" dirty="0" smtClean="0"/>
              <a:t>algorithms</a:t>
            </a:r>
          </a:p>
          <a:p>
            <a:r>
              <a:rPr lang="en-US" sz="2400" dirty="0"/>
              <a:t>The FP-Growth Algorithm is an alternative way </a:t>
            </a:r>
            <a:r>
              <a:rPr lang="en-US" sz="2400" dirty="0" smtClean="0"/>
              <a:t/>
            </a:r>
            <a:br>
              <a:rPr lang="en-US" sz="2400" dirty="0" smtClean="0"/>
            </a:br>
            <a:r>
              <a:rPr lang="en-US" sz="2400" dirty="0" smtClean="0"/>
              <a:t>to </a:t>
            </a:r>
            <a:r>
              <a:rPr lang="en-US" sz="2400" dirty="0"/>
              <a:t>find frequent </a:t>
            </a:r>
            <a:r>
              <a:rPr lang="en-US" sz="2400" dirty="0" smtClean="0"/>
              <a:t>itemsets </a:t>
            </a:r>
            <a:br>
              <a:rPr lang="en-US" sz="2400" dirty="0" smtClean="0"/>
            </a:br>
            <a:r>
              <a:rPr lang="en-US" sz="2400" dirty="0" smtClean="0"/>
              <a:t>without generation of candidates </a:t>
            </a:r>
            <a:br>
              <a:rPr lang="en-US" sz="2400" dirty="0" smtClean="0"/>
            </a:br>
            <a:r>
              <a:rPr lang="en-US" sz="2400" dirty="0" smtClean="0"/>
              <a:t>(in a priori algorithms), </a:t>
            </a:r>
            <a:br>
              <a:rPr lang="en-US" sz="2400" dirty="0" smtClean="0"/>
            </a:br>
            <a:r>
              <a:rPr lang="en-US" sz="2400" dirty="0" smtClean="0"/>
              <a:t>thus </a:t>
            </a:r>
            <a:r>
              <a:rPr lang="en-US" sz="2400" dirty="0"/>
              <a:t>improving </a:t>
            </a:r>
            <a:r>
              <a:rPr lang="en-US" sz="2400" dirty="0" smtClean="0"/>
              <a:t>performance</a:t>
            </a:r>
            <a:endParaRPr lang="sr-Latn-RS" sz="2400" dirty="0" smtClean="0"/>
          </a:p>
          <a:p>
            <a:pPr algn="just"/>
            <a:r>
              <a:rPr lang="sr-Latn-RS" sz="2400" dirty="0" smtClean="0"/>
              <a:t>Two step approach:</a:t>
            </a:r>
            <a:endParaRPr lang="en-US" sz="2400" dirty="0"/>
          </a:p>
          <a:p>
            <a:pPr lvl="1"/>
            <a:r>
              <a:rPr lang="sr-Latn-RS" sz="2400" i="1" dirty="0" smtClean="0"/>
              <a:t>Step 1:</a:t>
            </a:r>
            <a:r>
              <a:rPr lang="sr-Latn-RS" sz="2400" dirty="0" smtClean="0"/>
              <a:t> </a:t>
            </a:r>
            <a:r>
              <a:rPr lang="en-US" sz="2400" dirty="0" smtClean="0"/>
              <a:t>Build </a:t>
            </a:r>
            <a:r>
              <a:rPr lang="en-US" sz="2400" dirty="0"/>
              <a:t>a compact data structure </a:t>
            </a:r>
            <a:r>
              <a:rPr lang="en-US" sz="2400" dirty="0" smtClean="0"/>
              <a:t/>
            </a:r>
            <a:br>
              <a:rPr lang="en-US" sz="2400" dirty="0" smtClean="0"/>
            </a:br>
            <a:r>
              <a:rPr lang="en-US" sz="2400" dirty="0" smtClean="0"/>
              <a:t>called the</a:t>
            </a:r>
            <a:r>
              <a:rPr lang="sr-Latn-RS" sz="2400" dirty="0" smtClean="0"/>
              <a:t> </a:t>
            </a:r>
            <a:r>
              <a:rPr lang="en-US" sz="2400" dirty="0" smtClean="0"/>
              <a:t>FP-tree</a:t>
            </a:r>
            <a:r>
              <a:rPr lang="sr-Latn-RS" sz="2400" dirty="0" smtClean="0"/>
              <a:t> </a:t>
            </a:r>
            <a:r>
              <a:rPr lang="sr-Latn-RS" sz="2400" dirty="0"/>
              <a:t>(Frequent </a:t>
            </a:r>
            <a:r>
              <a:rPr lang="sr-Latn-RS" sz="2400" dirty="0" smtClean="0"/>
              <a:t>Pattern tree)</a:t>
            </a:r>
            <a:endParaRPr lang="en-US" sz="2400" dirty="0"/>
          </a:p>
          <a:p>
            <a:pPr lvl="1"/>
            <a:r>
              <a:rPr lang="sr-Latn-RS" sz="2400" i="1" dirty="0" smtClean="0"/>
              <a:t>Step 2:</a:t>
            </a:r>
            <a:r>
              <a:rPr lang="sr-Latn-RS" sz="2400" dirty="0" smtClean="0"/>
              <a:t> Use</a:t>
            </a:r>
            <a:r>
              <a:rPr lang="en-US" sz="2400" dirty="0" smtClean="0"/>
              <a:t> </a:t>
            </a:r>
            <a:r>
              <a:rPr lang="en-US" sz="2400" dirty="0"/>
              <a:t>a recursive divide-and-conquer </a:t>
            </a:r>
            <a:r>
              <a:rPr lang="en-US" sz="2400" dirty="0" smtClean="0"/>
              <a:t>approach</a:t>
            </a:r>
            <a:br>
              <a:rPr lang="en-US" sz="2400" dirty="0" smtClean="0"/>
            </a:br>
            <a:r>
              <a:rPr lang="en-US" sz="2400" dirty="0" smtClean="0"/>
              <a:t>to extract </a:t>
            </a:r>
            <a:r>
              <a:rPr lang="en-US" sz="2400" dirty="0"/>
              <a:t>the frequent </a:t>
            </a:r>
            <a:r>
              <a:rPr lang="en-US" sz="2400" dirty="0" smtClean="0"/>
              <a:t>itemsets</a:t>
            </a:r>
            <a:r>
              <a:rPr lang="sr-Latn-RS" sz="2400" dirty="0"/>
              <a:t> </a:t>
            </a:r>
            <a:r>
              <a:rPr lang="en-US" sz="2400" dirty="0" smtClean="0"/>
              <a:t/>
            </a:r>
            <a:br>
              <a:rPr lang="en-US" sz="2400" dirty="0" smtClean="0"/>
            </a:br>
            <a:r>
              <a:rPr lang="sr-Latn-RS" sz="2400" dirty="0" smtClean="0"/>
              <a:t>directly </a:t>
            </a:r>
            <a:r>
              <a:rPr lang="sr-Latn-RS" sz="2400" dirty="0"/>
              <a:t>from the FP-tree</a:t>
            </a:r>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z="2000" smtClean="0"/>
              <a:pPr/>
              <a:t>2</a:t>
            </a:fld>
            <a:r>
              <a:rPr lang="en-US" sz="2000" dirty="0" smtClean="0"/>
              <a:t>/1</a:t>
            </a:r>
            <a:r>
              <a:rPr lang="sr-Latn-RS" sz="2000" dirty="0" smtClean="0"/>
              <a:t>5</a:t>
            </a:r>
            <a:endParaRPr lang="en-US" sz="2000" dirty="0"/>
          </a:p>
        </p:txBody>
      </p:sp>
    </p:spTree>
    <p:extLst>
      <p:ext uri="{BB962C8B-B14F-4D97-AF65-F5344CB8AC3E}">
        <p14:creationId xmlns:p14="http://schemas.microsoft.com/office/powerpoint/2010/main" val="494995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lstStyle/>
          <a:p>
            <a:r>
              <a:rPr lang="sr-Latn-CS" sz="2000" dirty="0" smtClean="0"/>
              <a:t>DefinitionS AND FORMULAS</a:t>
            </a:r>
            <a:endParaRPr lang="sr-Latn-CS" sz="2000" dirty="0"/>
          </a:p>
        </p:txBody>
      </p:sp>
      <p:sp>
        <p:nvSpPr>
          <p:cNvPr id="4" name="Slide Number Placeholder 3"/>
          <p:cNvSpPr>
            <a:spLocks noGrp="1"/>
          </p:cNvSpPr>
          <p:nvPr>
            <p:ph type="sldNum" sz="quarter" idx="12"/>
          </p:nvPr>
        </p:nvSpPr>
        <p:spPr/>
        <p:txBody>
          <a:bodyPr/>
          <a:lstStyle/>
          <a:p>
            <a:fld id="{D57F1E4F-1CFF-5643-939E-217C01CDF565}" type="slidenum">
              <a:rPr lang="en-US" sz="2000" smtClean="0"/>
              <a:pPr/>
              <a:t>3</a:t>
            </a:fld>
            <a:r>
              <a:rPr lang="en-US" sz="2000" dirty="0" smtClean="0"/>
              <a:t>/1</a:t>
            </a:r>
            <a:r>
              <a:rPr lang="sr-Latn-RS" sz="2000" dirty="0" smtClean="0"/>
              <a:t>5</a:t>
            </a:r>
            <a:endParaRPr lang="en-US" sz="2000" dirty="0"/>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939802" y="1066800"/>
                <a:ext cx="7963524" cy="5334000"/>
              </a:xfrm>
              <a:prstGeom prst="rect">
                <a:avLst/>
              </a:prstGeom>
              <a:noFill/>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r>
                  <a:rPr lang="en-US" sz="1600" b="1" dirty="0" smtClean="0"/>
                  <a:t>Itemset</a:t>
                </a:r>
              </a:p>
              <a:p>
                <a:pPr marL="742950" lvl="1" indent="-285750"/>
                <a:r>
                  <a:rPr lang="en-US" sz="1600" dirty="0" smtClean="0"/>
                  <a:t>A collection of one or more items</a:t>
                </a:r>
                <a:r>
                  <a:rPr lang="sr-Latn-RS" sz="1600" dirty="0"/>
                  <a:t>.</a:t>
                </a:r>
                <a:r>
                  <a:rPr lang="sr-Latn-RS" sz="1600" dirty="0" smtClean="0"/>
                  <a:t> </a:t>
                </a:r>
              </a:p>
              <a:p>
                <a:pPr marL="742950" lvl="1" indent="-285750"/>
                <a:r>
                  <a:rPr lang="en-US" dirty="0" smtClean="0"/>
                  <a:t>Example: {</a:t>
                </a:r>
                <a:r>
                  <a:rPr lang="sr-Latn-RS" dirty="0" smtClean="0"/>
                  <a:t>B,</a:t>
                </a:r>
                <a:r>
                  <a:rPr lang="en-US" dirty="0" smtClean="0"/>
                  <a:t> </a:t>
                </a:r>
                <a:r>
                  <a:rPr lang="sr-Latn-RS" dirty="0" smtClean="0"/>
                  <a:t>C</a:t>
                </a:r>
                <a:r>
                  <a:rPr lang="en-US" dirty="0" smtClean="0"/>
                  <a:t>, D}</a:t>
                </a:r>
              </a:p>
              <a:p>
                <a:pPr marL="742950" lvl="1" indent="-285750"/>
                <a:r>
                  <a:rPr lang="en-US" sz="1600" dirty="0" smtClean="0"/>
                  <a:t>k-itemset</a:t>
                </a:r>
                <a:endParaRPr lang="sr-Latn-RS" sz="1600" dirty="0" smtClean="0"/>
              </a:p>
              <a:p>
                <a:pPr marL="1200150" lvl="2" indent="-285750"/>
                <a:r>
                  <a:rPr lang="en-US" dirty="0" smtClean="0"/>
                  <a:t>An itemset that contains k items</a:t>
                </a:r>
                <a:endParaRPr lang="en-US" b="1" dirty="0" smtClean="0"/>
              </a:p>
              <a:p>
                <a:pPr marL="342900" indent="-342900"/>
                <a:r>
                  <a:rPr lang="en-US" sz="1600" b="1" dirty="0" smtClean="0"/>
                  <a:t>Support count (</a:t>
                </a:r>
                <a:r>
                  <a:rPr lang="en-US" sz="1600" b="1" dirty="0" smtClean="0">
                    <a:sym typeface="Symbol" panose="05050102010706020507" pitchFamily="18" charset="2"/>
                  </a:rPr>
                  <a:t>)</a:t>
                </a:r>
              </a:p>
              <a:p>
                <a:pPr marL="742950" lvl="1" indent="-285750"/>
                <a:r>
                  <a:rPr lang="en-US" sz="1600" dirty="0" smtClean="0"/>
                  <a:t>Frequency of occurrence of an itemset</a:t>
                </a:r>
                <a:endParaRPr lang="sr-Latn-RS" sz="1600" dirty="0" smtClean="0"/>
              </a:p>
              <a:p>
                <a:pPr marL="742950" lvl="1" indent="-285750"/>
                <a:r>
                  <a:rPr lang="en-US" sz="1600" dirty="0"/>
                  <a:t>Set of all items in a market basket data I = </a:t>
                </a:r>
                <a:r>
                  <a:rPr lang="en-US" sz="1600" dirty="0" smtClean="0"/>
                  <a:t>{</a:t>
                </a:r>
                <a:r>
                  <a:rPr lang="en-US" sz="1600" cap="none" dirty="0" err="1" smtClean="0"/>
                  <a:t>i</a:t>
                </a:r>
                <a:r>
                  <a:rPr lang="en-US" sz="1600" dirty="0" smtClean="0"/>
                  <a:t>₁</a:t>
                </a:r>
                <a:r>
                  <a:rPr lang="en-US" sz="1600" dirty="0"/>
                  <a:t>, </a:t>
                </a:r>
                <a:r>
                  <a:rPr lang="en-US" sz="1600" cap="none" dirty="0" err="1" smtClean="0"/>
                  <a:t>i</a:t>
                </a:r>
                <a:r>
                  <a:rPr lang="en-US" sz="1600" dirty="0" smtClean="0"/>
                  <a:t>₂</a:t>
                </a:r>
                <a:r>
                  <a:rPr lang="en-US" sz="1600" dirty="0"/>
                  <a:t>, ..., </a:t>
                </a:r>
                <a:r>
                  <a:rPr lang="en-US" sz="1600" cap="none" dirty="0" err="1" smtClean="0"/>
                  <a:t>i</a:t>
                </a:r>
                <a:r>
                  <a:rPr lang="en-US" sz="1600" dirty="0" smtClean="0"/>
                  <a:t>ₐ</a:t>
                </a:r>
                <a:r>
                  <a:rPr lang="en-US" sz="1600" dirty="0"/>
                  <a:t>}</a:t>
                </a:r>
              </a:p>
              <a:p>
                <a:pPr marL="742950" lvl="1" indent="-285750"/>
                <a:r>
                  <a:rPr lang="en-US" sz="1600" dirty="0"/>
                  <a:t>Set of all transactions T = </a:t>
                </a:r>
                <a:r>
                  <a:rPr lang="en-US" sz="1600" dirty="0" smtClean="0"/>
                  <a:t>{</a:t>
                </a:r>
                <a:r>
                  <a:rPr lang="en-US" sz="1600" cap="none" dirty="0" smtClean="0"/>
                  <a:t>t</a:t>
                </a:r>
                <a:r>
                  <a:rPr lang="en-US" sz="1600" dirty="0" smtClean="0"/>
                  <a:t>₁</a:t>
                </a:r>
                <a:r>
                  <a:rPr lang="en-US" sz="1600" dirty="0"/>
                  <a:t>, </a:t>
                </a:r>
                <a:r>
                  <a:rPr lang="en-US" sz="1600" cap="none" dirty="0" smtClean="0"/>
                  <a:t>t</a:t>
                </a:r>
                <a:r>
                  <a:rPr lang="en-US" sz="1600" dirty="0" smtClean="0"/>
                  <a:t>₂</a:t>
                </a:r>
                <a:r>
                  <a:rPr lang="en-US" sz="1600" dirty="0"/>
                  <a:t>, ..., </a:t>
                </a:r>
                <a:r>
                  <a:rPr lang="en-US" sz="1600" cap="none" dirty="0" smtClean="0"/>
                  <a:t>t</a:t>
                </a:r>
                <a:r>
                  <a:rPr lang="en-US" sz="1600" dirty="0" smtClean="0"/>
                  <a:t>ₓ</a:t>
                </a:r>
                <a:r>
                  <a:rPr lang="en-US" sz="1600" dirty="0"/>
                  <a:t>}</a:t>
                </a:r>
                <a:endParaRPr lang="sr-Latn-RS" sz="1600" dirty="0"/>
              </a:p>
              <a:p>
                <a:pPr marL="742950" lvl="1" indent="-285750"/>
                <a:r>
                  <a:rPr lang="sr-Latn-RS" sz="1600" dirty="0"/>
                  <a:t>Support count</a:t>
                </a:r>
                <a:r>
                  <a:rPr lang="en-US" sz="1600" b="1" dirty="0"/>
                  <a:t> </a:t>
                </a:r>
                <a:r>
                  <a:rPr lang="en-US" sz="1600" dirty="0">
                    <a:sym typeface="Symbol" panose="05050102010706020507" pitchFamily="18" charset="2"/>
                  </a:rPr>
                  <a:t></a:t>
                </a:r>
                <a:r>
                  <a:rPr lang="sr-Latn-RS" sz="1600" dirty="0">
                    <a:sym typeface="Symbol" panose="05050102010706020507" pitchFamily="18" charset="2"/>
                  </a:rPr>
                  <a:t>(X) fot itemset X: </a:t>
                </a:r>
                <a:r>
                  <a:rPr lang="en-US" sz="1600" dirty="0">
                    <a:sym typeface="Symbol" panose="05050102010706020507" pitchFamily="18" charset="2"/>
                  </a:rPr>
                  <a:t></a:t>
                </a:r>
                <a:r>
                  <a:rPr lang="sr-Latn-RS" sz="1600" dirty="0">
                    <a:sym typeface="Symbol" panose="05050102010706020507" pitchFamily="18" charset="2"/>
                  </a:rPr>
                  <a:t>(X) = </a:t>
                </a:r>
                <a:r>
                  <a:rPr lang="sr-Latn-RS" sz="1600" dirty="0" smtClean="0">
                    <a:sym typeface="Symbol" panose="05050102010706020507" pitchFamily="18" charset="2"/>
                  </a:rPr>
                  <a:t>|{</a:t>
                </a:r>
                <a:r>
                  <a:rPr lang="sr-Latn-RS" sz="1600" cap="none" dirty="0" smtClean="0">
                    <a:sym typeface="Symbol" panose="05050102010706020507" pitchFamily="18" charset="2"/>
                  </a:rPr>
                  <a:t>t</a:t>
                </a:r>
                <a:r>
                  <a:rPr lang="sr-Latn-RS" sz="1600" dirty="0" smtClean="0">
                    <a:sym typeface="Symbol" panose="05050102010706020507" pitchFamily="18" charset="2"/>
                  </a:rPr>
                  <a:t>¡|X</a:t>
                </a:r>
                <a14:m>
                  <m:oMath xmlns:m="http://schemas.openxmlformats.org/officeDocument/2006/math">
                    <m:r>
                      <a:rPr lang="sr-Latn-RS" sz="1600" i="1" smtClean="0">
                        <a:latin typeface="Cambria Math" panose="02040503050406030204" pitchFamily="18" charset="0"/>
                        <a:ea typeface="Cambria Math" panose="02040503050406030204" pitchFamily="18" charset="0"/>
                        <a:sym typeface="Symbol" panose="05050102010706020507" pitchFamily="18" charset="2"/>
                      </a:rPr>
                      <m:t>⊆</m:t>
                    </m:r>
                    <m:r>
                      <a:rPr lang="sr-Latn-RS" sz="1600" b="0" i="1" smtClean="0">
                        <a:latin typeface="Cambria Math" panose="02040503050406030204" pitchFamily="18" charset="0"/>
                        <a:ea typeface="Cambria Math" panose="02040503050406030204" pitchFamily="18" charset="0"/>
                        <a:sym typeface="Symbol" panose="05050102010706020507" pitchFamily="18" charset="2"/>
                      </a:rPr>
                      <m:t>,</m:t>
                    </m:r>
                    <m:r>
                      <m:rPr>
                        <m:nor/>
                      </m:rPr>
                      <a:rPr lang="sr-Latn-RS" sz="1600" cap="none" dirty="0">
                        <a:sym typeface="Symbol" panose="05050102010706020507" pitchFamily="18" charset="2"/>
                      </a:rPr>
                      <m:t>t</m:t>
                    </m:r>
                    <m:r>
                      <m:rPr>
                        <m:nor/>
                      </m:rPr>
                      <a:rPr lang="sr-Latn-RS" sz="1600" dirty="0">
                        <a:sym typeface="Symbol" panose="05050102010706020507" pitchFamily="18" charset="2"/>
                      </a:rPr>
                      <m:t>¡</m:t>
                    </m:r>
                    <m:r>
                      <a:rPr lang="sr-Latn-RS" sz="1600" i="1" dirty="0" smtClean="0">
                        <a:latin typeface="Cambria Math" panose="02040503050406030204" pitchFamily="18" charset="0"/>
                        <a:ea typeface="Cambria Math" panose="02040503050406030204" pitchFamily="18" charset="0"/>
                        <a:sym typeface="Symbol" panose="05050102010706020507" pitchFamily="18" charset="2"/>
                      </a:rPr>
                      <m:t>∈</m:t>
                    </m:r>
                    <m:r>
                      <a:rPr lang="sr-Latn-RS" sz="1600" b="0" i="1" dirty="0" smtClean="0">
                        <a:latin typeface="Cambria Math" panose="02040503050406030204" pitchFamily="18" charset="0"/>
                        <a:ea typeface="Cambria Math" panose="02040503050406030204" pitchFamily="18" charset="0"/>
                        <a:sym typeface="Symbol" panose="05050102010706020507" pitchFamily="18" charset="2"/>
                      </a:rPr>
                      <m:t>𝑇</m:t>
                    </m:r>
                    <m:r>
                      <a:rPr lang="sr-Latn-RS" sz="1600" b="0" i="1" dirty="0" smtClean="0">
                        <a:latin typeface="Cambria Math" panose="02040503050406030204" pitchFamily="18" charset="0"/>
                        <a:ea typeface="Cambria Math" panose="02040503050406030204" pitchFamily="18" charset="0"/>
                        <a:sym typeface="Symbol" panose="05050102010706020507" pitchFamily="18" charset="2"/>
                      </a:rPr>
                      <m:t>}|</m:t>
                    </m:r>
                  </m:oMath>
                </a14:m>
                <a:endParaRPr lang="sr-Latn-RS" sz="1600" dirty="0" smtClean="0">
                  <a:sym typeface="Symbol" panose="05050102010706020507" pitchFamily="18" charset="2"/>
                </a:endParaRPr>
              </a:p>
              <a:p>
                <a:pPr marL="742950" lvl="1" indent="-285750"/>
                <a:r>
                  <a:rPr lang="sr-Latn-RS" sz="1600" dirty="0" smtClean="0">
                    <a:sym typeface="Symbol" panose="05050102010706020507" pitchFamily="18" charset="2"/>
                  </a:rPr>
                  <a:t>EXAMPLE: </a:t>
                </a:r>
                <a:r>
                  <a:rPr lang="en-US" sz="1600" dirty="0" smtClean="0">
                    <a:sym typeface="Symbol" panose="05050102010706020507" pitchFamily="18" charset="2"/>
                  </a:rPr>
                  <a:t>({</a:t>
                </a:r>
                <a:r>
                  <a:rPr lang="sr-Latn-RS" sz="1600" dirty="0" smtClean="0">
                    <a:sym typeface="Symbol" panose="05050102010706020507" pitchFamily="18" charset="2"/>
                  </a:rPr>
                  <a:t>A</a:t>
                </a:r>
                <a:r>
                  <a:rPr lang="en-US" sz="1600" dirty="0" smtClean="0">
                    <a:sym typeface="Symbol" panose="05050102010706020507" pitchFamily="18" charset="2"/>
                  </a:rPr>
                  <a:t>, B,</a:t>
                </a:r>
                <a:r>
                  <a:rPr lang="sr-Latn-RS" sz="1600" dirty="0" smtClean="0">
                    <a:sym typeface="Symbol" panose="05050102010706020507" pitchFamily="18" charset="2"/>
                  </a:rPr>
                  <a:t> C</a:t>
                </a:r>
                <a:r>
                  <a:rPr lang="en-US" sz="1600" dirty="0" smtClean="0">
                    <a:sym typeface="Symbol" panose="05050102010706020507" pitchFamily="18" charset="2"/>
                  </a:rPr>
                  <a:t>}) = </a:t>
                </a:r>
                <a:r>
                  <a:rPr lang="sr-Latn-RS" sz="1600" dirty="0" smtClean="0">
                    <a:sym typeface="Symbol" panose="05050102010706020507" pitchFamily="18" charset="2"/>
                  </a:rPr>
                  <a:t>3</a:t>
                </a:r>
                <a:endParaRPr lang="sr-Latn-RS" sz="1600" dirty="0" smtClean="0"/>
              </a:p>
              <a:p>
                <a:pPr marL="742950" lvl="1" indent="-285750"/>
                <a:endParaRPr lang="en-US" sz="1600" dirty="0" smtClean="0"/>
              </a:p>
            </p:txBody>
          </p:sp>
        </mc:Choice>
        <mc:Fallback xmlns="">
          <p:sp>
            <p:nvSpPr>
              <p:cNvPr id="5" name="Rectangle 3"/>
              <p:cNvSpPr txBox="1">
                <a:spLocks noRot="1" noChangeAspect="1" noMove="1" noResize="1" noEditPoints="1" noAdjustHandles="1" noChangeArrowheads="1" noChangeShapeType="1" noTextEdit="1"/>
              </p:cNvSpPr>
              <p:nvPr/>
            </p:nvSpPr>
            <p:spPr>
              <a:xfrm>
                <a:off x="939802" y="1066800"/>
                <a:ext cx="7963524" cy="5334000"/>
              </a:xfrm>
              <a:prstGeom prst="rect">
                <a:avLst/>
              </a:prstGeom>
              <a:blipFill rotWithShape="0">
                <a:blip r:embed="rId4"/>
                <a:stretch>
                  <a:fillRect l="-306"/>
                </a:stretch>
              </a:blipFill>
            </p:spPr>
            <p:txBody>
              <a:bodyPr/>
              <a:lstStyle/>
              <a:p>
                <a:r>
                  <a:rPr lang="sr-Latn-CS">
                    <a:noFill/>
                  </a:rPr>
                  <a:t> </a:t>
                </a:r>
              </a:p>
            </p:txBody>
          </p:sp>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val="182515288"/>
              </p:ext>
            </p:extLst>
          </p:nvPr>
        </p:nvGraphicFramePr>
        <p:xfrm>
          <a:off x="7715876" y="1473197"/>
          <a:ext cx="2374900" cy="3962400"/>
        </p:xfrm>
        <a:graphic>
          <a:graphicData uri="http://schemas.openxmlformats.org/presentationml/2006/ole">
            <mc:AlternateContent xmlns:mc="http://schemas.openxmlformats.org/markup-compatibility/2006">
              <mc:Choice xmlns:v="urn:schemas-microsoft-com:vml" Requires="v">
                <p:oleObj spid="_x0000_s31765" name="Worksheet" r:id="rId6" imgW="1952521" imgH="3257550" progId="Excel.Sheet.8">
                  <p:embed/>
                </p:oleObj>
              </mc:Choice>
              <mc:Fallback>
                <p:oleObj name="Worksheet" r:id="rId6" imgW="1952521" imgH="325755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5876" y="1473197"/>
                        <a:ext cx="2374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50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lstStyle/>
          <a:p>
            <a:r>
              <a:rPr lang="sr-Latn-CS" sz="2000" dirty="0" smtClean="0"/>
              <a:t>DefinitionS AND FORMULAS</a:t>
            </a:r>
            <a:endParaRPr lang="sr-Latn-CS" sz="2000" dirty="0"/>
          </a:p>
        </p:txBody>
      </p:sp>
      <p:sp>
        <p:nvSpPr>
          <p:cNvPr id="4" name="Slide Number Placeholder 3"/>
          <p:cNvSpPr>
            <a:spLocks noGrp="1"/>
          </p:cNvSpPr>
          <p:nvPr>
            <p:ph type="sldNum" sz="quarter" idx="12"/>
          </p:nvPr>
        </p:nvSpPr>
        <p:spPr/>
        <p:txBody>
          <a:bodyPr/>
          <a:lstStyle/>
          <a:p>
            <a:fld id="{D57F1E4F-1CFF-5643-939E-217C01CDF565}" type="slidenum">
              <a:rPr lang="en-US" sz="2000" smtClean="0"/>
              <a:pPr/>
              <a:t>4</a:t>
            </a:fld>
            <a:r>
              <a:rPr lang="en-US" sz="2000" dirty="0" smtClean="0"/>
              <a:t>/1</a:t>
            </a:r>
            <a:r>
              <a:rPr lang="sr-Latn-RS" sz="2000" dirty="0" smtClean="0"/>
              <a:t>5</a:t>
            </a:r>
            <a:endParaRPr lang="en-US" sz="2000" dirty="0"/>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939802" y="1066800"/>
                <a:ext cx="7963524" cy="5334000"/>
              </a:xfrm>
              <a:prstGeom prst="rect">
                <a:avLst/>
              </a:prstGeom>
              <a:noFill/>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342900" indent="-342900"/>
                <a:r>
                  <a:rPr lang="en-US" sz="1600" b="1" dirty="0" smtClean="0"/>
                  <a:t>Support</a:t>
                </a:r>
              </a:p>
              <a:p>
                <a:pPr marL="742950" lvl="1" indent="-285750"/>
                <a:r>
                  <a:rPr lang="sr-Latn-RS" sz="1600" dirty="0" smtClean="0"/>
                  <a:t>HOW OFTEN A RULE (X</a:t>
                </a:r>
                <a14:m>
                  <m:oMath xmlns:m="http://schemas.openxmlformats.org/officeDocument/2006/math">
                    <m:r>
                      <a:rPr lang="sr-Latn-RS" sz="1600" i="1" smtClean="0">
                        <a:latin typeface="Cambria Math" panose="02040503050406030204" pitchFamily="18" charset="0"/>
                        <a:ea typeface="Cambria Math" panose="02040503050406030204" pitchFamily="18" charset="0"/>
                      </a:rPr>
                      <m:t>→</m:t>
                    </m:r>
                    <m:r>
                      <a:rPr lang="sr-Latn-RS" sz="1600" b="0" i="1" smtClean="0">
                        <a:latin typeface="Cambria Math" panose="02040503050406030204" pitchFamily="18" charset="0"/>
                        <a:ea typeface="Cambria Math" panose="02040503050406030204" pitchFamily="18" charset="0"/>
                      </a:rPr>
                      <m:t>𝑌</m:t>
                    </m:r>
                    <m:r>
                      <a:rPr lang="sr-Latn-RS" sz="1600" b="0" i="1" smtClean="0">
                        <a:latin typeface="Cambria Math" panose="02040503050406030204" pitchFamily="18" charset="0"/>
                        <a:ea typeface="Cambria Math" panose="02040503050406030204" pitchFamily="18" charset="0"/>
                      </a:rPr>
                      <m:t>) </m:t>
                    </m:r>
                  </m:oMath>
                </a14:m>
                <a:r>
                  <a:rPr lang="sr-Latn-RS" sz="1600" dirty="0" smtClean="0"/>
                  <a:t>IS APPLICABLE TO A GIVEN DATA SET</a:t>
                </a:r>
              </a:p>
              <a:p>
                <a:pPr marL="742950" lvl="1" indent="-285750"/>
                <a:endParaRPr lang="sr-Latn-RS" sz="1600" dirty="0" smtClean="0"/>
              </a:p>
              <a:p>
                <a:pPr marL="742950" lvl="1" indent="-285750"/>
                <a:endParaRPr lang="sr-Latn-RS" sz="1600" dirty="0"/>
              </a:p>
              <a:p>
                <a:pPr marL="742950" lvl="1" indent="-285750"/>
                <a:r>
                  <a:rPr lang="sr-Latn-RS" sz="1600" dirty="0" smtClean="0"/>
                  <a:t>N – NUMBER OF TRANSACTIONS</a:t>
                </a:r>
                <a:endParaRPr lang="en-US" sz="1600" dirty="0" smtClean="0"/>
              </a:p>
              <a:p>
                <a:pPr marL="342900" indent="-342900"/>
                <a:r>
                  <a:rPr lang="sr-Latn-RS" sz="1600" b="1" dirty="0" smtClean="0"/>
                  <a:t>CONFIDENCE</a:t>
                </a:r>
              </a:p>
              <a:p>
                <a:pPr marL="800100" lvl="1" indent="-342900"/>
                <a:r>
                  <a:rPr lang="sr-Latn-RS" sz="1600" dirty="0" smtClean="0"/>
                  <a:t>HOW FREQUENTLY ITEMS IN Y APPEAR IN TRANSACTIONS THAT CONTAIN X</a:t>
                </a:r>
              </a:p>
              <a:p>
                <a:pPr marL="342900" indent="-342900"/>
                <a:endParaRPr lang="sr-Latn-RS" sz="1600" b="1" dirty="0"/>
              </a:p>
              <a:p>
                <a:pPr marL="342900" indent="-342900"/>
                <a:endParaRPr lang="sr-Latn-RS" sz="1600" b="1" dirty="0" smtClean="0"/>
              </a:p>
              <a:p>
                <a:pPr marL="342900" indent="-342900"/>
                <a:r>
                  <a:rPr lang="en-US" sz="1600" b="1" dirty="0" smtClean="0"/>
                  <a:t>Frequent Itemset</a:t>
                </a:r>
              </a:p>
              <a:p>
                <a:pPr marL="742950" lvl="1" indent="-285750"/>
                <a:r>
                  <a:rPr lang="en-US" sz="1600" dirty="0" smtClean="0"/>
                  <a:t>An itemset whose support is greater than or equal to a </a:t>
                </a:r>
                <a:r>
                  <a:rPr lang="en-US" sz="1600" i="1" dirty="0" smtClean="0"/>
                  <a:t>minsup</a:t>
                </a:r>
                <a:r>
                  <a:rPr lang="en-US" sz="1600" dirty="0" smtClean="0"/>
                  <a:t> threshold</a:t>
                </a:r>
              </a:p>
            </p:txBody>
          </p:sp>
        </mc:Choice>
        <mc:Fallback xmlns="">
          <p:sp>
            <p:nvSpPr>
              <p:cNvPr id="5" name="Rectangle 3"/>
              <p:cNvSpPr txBox="1">
                <a:spLocks noRot="1" noChangeAspect="1" noMove="1" noResize="1" noEditPoints="1" noAdjustHandles="1" noChangeArrowheads="1" noChangeShapeType="1" noTextEdit="1"/>
              </p:cNvSpPr>
              <p:nvPr/>
            </p:nvSpPr>
            <p:spPr>
              <a:xfrm>
                <a:off x="939802" y="1066800"/>
                <a:ext cx="7963524" cy="5334000"/>
              </a:xfrm>
              <a:prstGeom prst="rect">
                <a:avLst/>
              </a:prstGeom>
              <a:blipFill rotWithShape="0">
                <a:blip r:embed="rId4"/>
                <a:stretch>
                  <a:fillRect l="-306"/>
                </a:stretch>
              </a:blipFill>
            </p:spPr>
            <p:txBody>
              <a:bodyPr/>
              <a:lstStyle/>
              <a:p>
                <a:r>
                  <a:rPr lang="sr-Latn-C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361772227"/>
              </p:ext>
            </p:extLst>
          </p:nvPr>
        </p:nvGraphicFramePr>
        <p:xfrm>
          <a:off x="1632479" y="1755249"/>
          <a:ext cx="2917825" cy="877887"/>
        </p:xfrm>
        <a:graphic>
          <a:graphicData uri="http://schemas.openxmlformats.org/presentationml/2006/ole">
            <mc:AlternateContent xmlns:mc="http://schemas.openxmlformats.org/markup-compatibility/2006">
              <mc:Choice xmlns:v="urn:schemas-microsoft-com:vml" Requires="v">
                <p:oleObj spid="_x0000_s32792" name="Equation" r:id="rId5" imgW="1434960" imgH="431640" progId="Equation.3">
                  <p:embed/>
                </p:oleObj>
              </mc:Choice>
              <mc:Fallback>
                <p:oleObj name="Equation" r:id="rId5" imgW="1434960" imgH="431640" progId="Equation.3">
                  <p:embed/>
                  <p:pic>
                    <p:nvPicPr>
                      <p:cNvPr id="0" name=""/>
                      <p:cNvPicPr/>
                      <p:nvPr/>
                    </p:nvPicPr>
                    <p:blipFill>
                      <a:blip r:embed="rId6"/>
                      <a:stretch>
                        <a:fillRect/>
                      </a:stretch>
                    </p:blipFill>
                    <p:spPr>
                      <a:xfrm>
                        <a:off x="1632479" y="1755249"/>
                        <a:ext cx="2917825" cy="8778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67071617"/>
              </p:ext>
            </p:extLst>
          </p:nvPr>
        </p:nvGraphicFramePr>
        <p:xfrm>
          <a:off x="1619250" y="3626909"/>
          <a:ext cx="2943225" cy="877888"/>
        </p:xfrm>
        <a:graphic>
          <a:graphicData uri="http://schemas.openxmlformats.org/presentationml/2006/ole">
            <mc:AlternateContent xmlns:mc="http://schemas.openxmlformats.org/markup-compatibility/2006">
              <mc:Choice xmlns:v="urn:schemas-microsoft-com:vml" Requires="v">
                <p:oleObj spid="_x0000_s32793" name="Equation" r:id="rId7" imgW="1447560" imgH="431640" progId="Equation.3">
                  <p:embed/>
                </p:oleObj>
              </mc:Choice>
              <mc:Fallback>
                <p:oleObj name="Equation" r:id="rId7" imgW="1447560" imgH="431640" progId="Equation.3">
                  <p:embed/>
                  <p:pic>
                    <p:nvPicPr>
                      <p:cNvPr id="0" name=""/>
                      <p:cNvPicPr/>
                      <p:nvPr/>
                    </p:nvPicPr>
                    <p:blipFill>
                      <a:blip r:embed="rId8"/>
                      <a:stretch>
                        <a:fillRect/>
                      </a:stretch>
                    </p:blipFill>
                    <p:spPr>
                      <a:xfrm>
                        <a:off x="1619250" y="3626909"/>
                        <a:ext cx="2943225" cy="877888"/>
                      </a:xfrm>
                      <a:prstGeom prst="rect">
                        <a:avLst/>
                      </a:prstGeom>
                    </p:spPr>
                  </p:pic>
                </p:oleObj>
              </mc:Fallback>
            </mc:AlternateContent>
          </a:graphicData>
        </a:graphic>
      </p:graphicFrame>
    </p:spTree>
    <p:extLst>
      <p:ext uri="{BB962C8B-B14F-4D97-AF65-F5344CB8AC3E}">
        <p14:creationId xmlns:p14="http://schemas.microsoft.com/office/powerpoint/2010/main" val="5070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205773"/>
            <a:ext cx="10222686" cy="996246"/>
          </a:xfrm>
        </p:spPr>
        <p:txBody>
          <a:bodyPr/>
          <a:lstStyle/>
          <a:p>
            <a:r>
              <a:rPr lang="sr-Latn-RS" dirty="0">
                <a:latin typeface="+mn-lt"/>
              </a:rPr>
              <a:t>FP-tree construction</a:t>
            </a:r>
            <a:endParaRPr lang="sr-Latn-CS" sz="2000" dirty="0">
              <a:latin typeface="+mn-lt"/>
            </a:endParaRPr>
          </a:p>
        </p:txBody>
      </p:sp>
      <p:sp>
        <p:nvSpPr>
          <p:cNvPr id="3" name="Content Placeholder 2"/>
          <p:cNvSpPr>
            <a:spLocks noGrp="1"/>
          </p:cNvSpPr>
          <p:nvPr>
            <p:ph sz="quarter" idx="13"/>
          </p:nvPr>
        </p:nvSpPr>
        <p:spPr>
          <a:xfrm>
            <a:off x="568883" y="1810036"/>
            <a:ext cx="8534400" cy="5082976"/>
          </a:xfrm>
        </p:spPr>
        <p:txBody>
          <a:bodyPr/>
          <a:lstStyle/>
          <a:p>
            <a:endParaRPr lang="sr-Latn-RS" dirty="0" smtClean="0"/>
          </a:p>
          <a:p>
            <a:endParaRPr lang="sr-Latn-RS" dirty="0"/>
          </a:p>
          <a:p>
            <a:endParaRPr lang="sr-Latn-RS" dirty="0" smtClean="0"/>
          </a:p>
          <a:p>
            <a:endParaRPr lang="sr-Latn-RS" dirty="0"/>
          </a:p>
          <a:p>
            <a:endParaRPr lang="sr-Latn-RS" dirty="0" smtClean="0"/>
          </a:p>
          <a:p>
            <a:endParaRPr lang="sr-Latn-RS" dirty="0"/>
          </a:p>
          <a:p>
            <a:endParaRPr lang="sr-Latn-RS" dirty="0" smtClean="0"/>
          </a:p>
          <a:p>
            <a:endParaRPr lang="sr-Latn-RS" dirty="0" smtClean="0"/>
          </a:p>
        </p:txBody>
      </p:sp>
      <p:sp>
        <p:nvSpPr>
          <p:cNvPr id="68" name="Slide Number Placeholder 67"/>
          <p:cNvSpPr>
            <a:spLocks noGrp="1"/>
          </p:cNvSpPr>
          <p:nvPr>
            <p:ph type="sldNum" sz="quarter" idx="12"/>
          </p:nvPr>
        </p:nvSpPr>
        <p:spPr/>
        <p:txBody>
          <a:bodyPr/>
          <a:lstStyle/>
          <a:p>
            <a:fld id="{D57F1E4F-1CFF-5643-939E-217C01CDF565}" type="slidenum">
              <a:rPr lang="en-US" sz="2000" smtClean="0"/>
              <a:pPr/>
              <a:t>5</a:t>
            </a:fld>
            <a:r>
              <a:rPr lang="en-US" sz="2000" dirty="0" smtClean="0"/>
              <a:t>/1</a:t>
            </a:r>
            <a:r>
              <a:rPr lang="sr-Latn-RS" sz="2000" dirty="0" smtClean="0"/>
              <a:t>5</a:t>
            </a:r>
            <a:endParaRPr lang="en-US" sz="2000" dirty="0"/>
          </a:p>
        </p:txBody>
      </p:sp>
      <p:sp>
        <p:nvSpPr>
          <p:cNvPr id="27" name="Oval 3"/>
          <p:cNvSpPr>
            <a:spLocks noChangeArrowheads="1"/>
          </p:cNvSpPr>
          <p:nvPr/>
        </p:nvSpPr>
        <p:spPr bwMode="auto">
          <a:xfrm>
            <a:off x="4590579" y="1429275"/>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graphicFrame>
        <p:nvGraphicFramePr>
          <p:cNvPr id="28" name="Object 4"/>
          <p:cNvGraphicFramePr>
            <a:graphicFrameLocks noChangeAspect="1"/>
          </p:cNvGraphicFramePr>
          <p:nvPr>
            <p:extLst>
              <p:ext uri="{D42A27DB-BD31-4B8C-83A1-F6EECF244321}">
                <p14:modId xmlns:p14="http://schemas.microsoft.com/office/powerpoint/2010/main" val="4263733580"/>
              </p:ext>
            </p:extLst>
          </p:nvPr>
        </p:nvGraphicFramePr>
        <p:xfrm>
          <a:off x="137083" y="2297398"/>
          <a:ext cx="2374900" cy="3962400"/>
        </p:xfrm>
        <a:graphic>
          <a:graphicData uri="http://schemas.openxmlformats.org/presentationml/2006/ole">
            <mc:AlternateContent xmlns:mc="http://schemas.openxmlformats.org/markup-compatibility/2006">
              <mc:Choice xmlns:v="urn:schemas-microsoft-com:vml" Requires="v">
                <p:oleObj spid="_x0000_s4173" name="Worksheet" r:id="rId4" imgW="1952521" imgH="3257550" progId="Excel.Sheet.8">
                  <p:embed/>
                </p:oleObj>
              </mc:Choice>
              <mc:Fallback>
                <p:oleObj name="Worksheet" r:id="rId4" imgW="1952521" imgH="3257550" progId="Excel.Sheet.8">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83" y="2297398"/>
                        <a:ext cx="2374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Oval 5"/>
          <p:cNvSpPr>
            <a:spLocks noChangeArrowheads="1"/>
          </p:cNvSpPr>
          <p:nvPr/>
        </p:nvSpPr>
        <p:spPr bwMode="auto">
          <a:xfrm>
            <a:off x="4209579" y="2115075"/>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0" name="Oval 6"/>
          <p:cNvSpPr>
            <a:spLocks noChangeArrowheads="1"/>
          </p:cNvSpPr>
          <p:nvPr/>
        </p:nvSpPr>
        <p:spPr bwMode="auto">
          <a:xfrm>
            <a:off x="3752379" y="2953275"/>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1" name="Oval 7"/>
          <p:cNvSpPr>
            <a:spLocks noChangeArrowheads="1"/>
          </p:cNvSpPr>
          <p:nvPr/>
        </p:nvSpPr>
        <p:spPr bwMode="auto">
          <a:xfrm>
            <a:off x="6893483" y="4461161"/>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2" name="Line 8"/>
          <p:cNvSpPr>
            <a:spLocks noChangeShapeType="1"/>
          </p:cNvSpPr>
          <p:nvPr/>
        </p:nvSpPr>
        <p:spPr bwMode="auto">
          <a:xfrm flipH="1">
            <a:off x="4438179" y="1734075"/>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34" name="Line 9"/>
          <p:cNvSpPr>
            <a:spLocks noChangeShapeType="1"/>
          </p:cNvSpPr>
          <p:nvPr/>
        </p:nvSpPr>
        <p:spPr bwMode="auto">
          <a:xfrm flipH="1">
            <a:off x="3904779" y="2419875"/>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35" name="Oval 10"/>
          <p:cNvSpPr>
            <a:spLocks noChangeArrowheads="1"/>
          </p:cNvSpPr>
          <p:nvPr/>
        </p:nvSpPr>
        <p:spPr bwMode="auto">
          <a:xfrm>
            <a:off x="6283883" y="3851561"/>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9" name="Oval 11"/>
          <p:cNvSpPr>
            <a:spLocks noChangeArrowheads="1"/>
          </p:cNvSpPr>
          <p:nvPr/>
        </p:nvSpPr>
        <p:spPr bwMode="auto">
          <a:xfrm>
            <a:off x="5445683" y="4613561"/>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43" name="Oval 12"/>
          <p:cNvSpPr>
            <a:spLocks noChangeArrowheads="1"/>
          </p:cNvSpPr>
          <p:nvPr/>
        </p:nvSpPr>
        <p:spPr bwMode="auto">
          <a:xfrm>
            <a:off x="4880033" y="5391436"/>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50" name="Line 13"/>
          <p:cNvSpPr>
            <a:spLocks noChangeShapeType="1"/>
          </p:cNvSpPr>
          <p:nvPr/>
        </p:nvSpPr>
        <p:spPr bwMode="auto">
          <a:xfrm flipH="1">
            <a:off x="5683808" y="4156360"/>
            <a:ext cx="752475" cy="5014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51" name="Line 14"/>
          <p:cNvSpPr>
            <a:spLocks noChangeShapeType="1"/>
          </p:cNvSpPr>
          <p:nvPr/>
        </p:nvSpPr>
        <p:spPr bwMode="auto">
          <a:xfrm flipH="1">
            <a:off x="5117099" y="4875789"/>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52" name="Oval 15"/>
          <p:cNvSpPr>
            <a:spLocks noChangeArrowheads="1"/>
          </p:cNvSpPr>
          <p:nvPr/>
        </p:nvSpPr>
        <p:spPr bwMode="auto">
          <a:xfrm>
            <a:off x="7503083" y="5375561"/>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53" name="Oval 16"/>
          <p:cNvSpPr>
            <a:spLocks noChangeArrowheads="1"/>
          </p:cNvSpPr>
          <p:nvPr/>
        </p:nvSpPr>
        <p:spPr bwMode="auto">
          <a:xfrm>
            <a:off x="7960283" y="6137561"/>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54" name="Line 17"/>
          <p:cNvSpPr>
            <a:spLocks noChangeShapeType="1"/>
          </p:cNvSpPr>
          <p:nvPr/>
        </p:nvSpPr>
        <p:spPr bwMode="auto">
          <a:xfrm>
            <a:off x="6436283" y="4156361"/>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55" name="Line 18"/>
          <p:cNvSpPr>
            <a:spLocks noChangeShapeType="1"/>
          </p:cNvSpPr>
          <p:nvPr/>
        </p:nvSpPr>
        <p:spPr bwMode="auto">
          <a:xfrm flipH="1" flipV="1">
            <a:off x="7122083" y="4765961"/>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56" name="Line 19"/>
          <p:cNvSpPr>
            <a:spLocks noChangeShapeType="1"/>
          </p:cNvSpPr>
          <p:nvPr/>
        </p:nvSpPr>
        <p:spPr bwMode="auto">
          <a:xfrm>
            <a:off x="7731683" y="5680361"/>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57" name="Text Box 21"/>
          <p:cNvSpPr txBox="1">
            <a:spLocks noChangeArrowheads="1"/>
          </p:cNvSpPr>
          <p:nvPr/>
        </p:nvSpPr>
        <p:spPr bwMode="auto">
          <a:xfrm>
            <a:off x="3752379" y="203887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A:1</a:t>
            </a:r>
          </a:p>
        </p:txBody>
      </p:sp>
      <p:sp>
        <p:nvSpPr>
          <p:cNvPr id="58" name="Text Box 22"/>
          <p:cNvSpPr txBox="1">
            <a:spLocks noChangeArrowheads="1"/>
          </p:cNvSpPr>
          <p:nvPr/>
        </p:nvSpPr>
        <p:spPr bwMode="auto">
          <a:xfrm>
            <a:off x="3295179" y="287707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B:1</a:t>
            </a:r>
          </a:p>
        </p:txBody>
      </p:sp>
      <p:sp>
        <p:nvSpPr>
          <p:cNvPr id="59" name="Text Box 23"/>
          <p:cNvSpPr txBox="1">
            <a:spLocks noChangeArrowheads="1"/>
          </p:cNvSpPr>
          <p:nvPr/>
        </p:nvSpPr>
        <p:spPr bwMode="auto">
          <a:xfrm>
            <a:off x="5750483" y="377536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a:latin typeface="Times New Roman" panose="02020603050405020304" pitchFamily="18" charset="0"/>
              </a:rPr>
              <a:t>null</a:t>
            </a:r>
          </a:p>
        </p:txBody>
      </p:sp>
      <p:sp>
        <p:nvSpPr>
          <p:cNvPr id="60" name="Text Box 24"/>
          <p:cNvSpPr txBox="1">
            <a:spLocks noChangeArrowheads="1"/>
          </p:cNvSpPr>
          <p:nvPr/>
        </p:nvSpPr>
        <p:spPr bwMode="auto">
          <a:xfrm>
            <a:off x="4912283" y="453736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smtClean="0">
                <a:latin typeface="Times New Roman" panose="02020603050405020304" pitchFamily="18" charset="0"/>
              </a:rPr>
              <a:t>A:</a:t>
            </a:r>
            <a:r>
              <a:rPr lang="sr-Latn-RS" sz="2000" b="0" dirty="0" smtClean="0">
                <a:latin typeface="Times New Roman" panose="02020603050405020304" pitchFamily="18" charset="0"/>
              </a:rPr>
              <a:t>2</a:t>
            </a:r>
            <a:endParaRPr lang="en-US" sz="2000" b="0" dirty="0">
              <a:latin typeface="Times New Roman" panose="02020603050405020304" pitchFamily="18" charset="0"/>
            </a:endParaRPr>
          </a:p>
        </p:txBody>
      </p:sp>
      <p:sp>
        <p:nvSpPr>
          <p:cNvPr id="61" name="Text Box 25"/>
          <p:cNvSpPr txBox="1">
            <a:spLocks noChangeArrowheads="1"/>
          </p:cNvSpPr>
          <p:nvPr/>
        </p:nvSpPr>
        <p:spPr bwMode="auto">
          <a:xfrm>
            <a:off x="4346633" y="5315236"/>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B:1</a:t>
            </a:r>
          </a:p>
        </p:txBody>
      </p:sp>
      <p:sp>
        <p:nvSpPr>
          <p:cNvPr id="62" name="Text Box 26"/>
          <p:cNvSpPr txBox="1">
            <a:spLocks noChangeArrowheads="1"/>
          </p:cNvSpPr>
          <p:nvPr/>
        </p:nvSpPr>
        <p:spPr bwMode="auto">
          <a:xfrm>
            <a:off x="7122083" y="438496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B:1</a:t>
            </a:r>
          </a:p>
        </p:txBody>
      </p:sp>
      <p:sp>
        <p:nvSpPr>
          <p:cNvPr id="63" name="Text Box 27"/>
          <p:cNvSpPr txBox="1">
            <a:spLocks noChangeArrowheads="1"/>
          </p:cNvSpPr>
          <p:nvPr/>
        </p:nvSpPr>
        <p:spPr bwMode="auto">
          <a:xfrm>
            <a:off x="7884083" y="529936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C:1</a:t>
            </a:r>
          </a:p>
        </p:txBody>
      </p:sp>
      <p:sp>
        <p:nvSpPr>
          <p:cNvPr id="64" name="Text Box 28"/>
          <p:cNvSpPr txBox="1">
            <a:spLocks noChangeArrowheads="1"/>
          </p:cNvSpPr>
          <p:nvPr/>
        </p:nvSpPr>
        <p:spPr bwMode="auto">
          <a:xfrm>
            <a:off x="8265083" y="6061361"/>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65" name="Text Box 29"/>
          <p:cNvSpPr txBox="1">
            <a:spLocks noChangeArrowheads="1"/>
          </p:cNvSpPr>
          <p:nvPr/>
        </p:nvSpPr>
        <p:spPr bwMode="auto">
          <a:xfrm>
            <a:off x="1354696" y="1405224"/>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sz="2000" dirty="0"/>
              <a:t>After reading TID=1:</a:t>
            </a:r>
          </a:p>
        </p:txBody>
      </p:sp>
      <p:sp>
        <p:nvSpPr>
          <p:cNvPr id="66" name="Text Box 30"/>
          <p:cNvSpPr txBox="1">
            <a:spLocks noChangeArrowheads="1"/>
          </p:cNvSpPr>
          <p:nvPr/>
        </p:nvSpPr>
        <p:spPr bwMode="auto">
          <a:xfrm>
            <a:off x="3235883" y="3607086"/>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sz="2000" dirty="0"/>
              <a:t>After reading </a:t>
            </a:r>
            <a:r>
              <a:rPr lang="en-US" sz="2000" dirty="0" smtClean="0"/>
              <a:t>TID=</a:t>
            </a:r>
            <a:r>
              <a:rPr lang="sr-Latn-RS" sz="2000" dirty="0" smtClean="0"/>
              <a:t>3</a:t>
            </a:r>
            <a:r>
              <a:rPr lang="en-US" sz="2000" dirty="0" smtClean="0"/>
              <a:t>:</a:t>
            </a:r>
            <a:endParaRPr lang="en-US" sz="2000" dirty="0"/>
          </a:p>
        </p:txBody>
      </p:sp>
      <p:sp>
        <p:nvSpPr>
          <p:cNvPr id="67" name="Line 31"/>
          <p:cNvSpPr>
            <a:spLocks noChangeShapeType="1"/>
          </p:cNvSpPr>
          <p:nvPr/>
        </p:nvSpPr>
        <p:spPr bwMode="auto">
          <a:xfrm flipV="1">
            <a:off x="5184833" y="4689761"/>
            <a:ext cx="1708650" cy="806211"/>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88" name="Text Box 23"/>
          <p:cNvSpPr txBox="1">
            <a:spLocks noChangeArrowheads="1"/>
          </p:cNvSpPr>
          <p:nvPr/>
        </p:nvSpPr>
        <p:spPr bwMode="auto">
          <a:xfrm>
            <a:off x="4063029" y="124646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a:latin typeface="Times New Roman" panose="02020603050405020304" pitchFamily="18" charset="0"/>
              </a:rPr>
              <a:t>null</a:t>
            </a:r>
          </a:p>
        </p:txBody>
      </p:sp>
      <p:sp>
        <p:nvSpPr>
          <p:cNvPr id="89" name="Oval 7"/>
          <p:cNvSpPr>
            <a:spLocks noChangeArrowheads="1"/>
          </p:cNvSpPr>
          <p:nvPr/>
        </p:nvSpPr>
        <p:spPr bwMode="auto">
          <a:xfrm>
            <a:off x="9341408" y="210689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90" name="Oval 10"/>
          <p:cNvSpPr>
            <a:spLocks noChangeArrowheads="1"/>
          </p:cNvSpPr>
          <p:nvPr/>
        </p:nvSpPr>
        <p:spPr bwMode="auto">
          <a:xfrm>
            <a:off x="8731808" y="149729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91" name="Oval 11"/>
          <p:cNvSpPr>
            <a:spLocks noChangeArrowheads="1"/>
          </p:cNvSpPr>
          <p:nvPr/>
        </p:nvSpPr>
        <p:spPr bwMode="auto">
          <a:xfrm>
            <a:off x="8350808" y="218309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92" name="Oval 12"/>
          <p:cNvSpPr>
            <a:spLocks noChangeArrowheads="1"/>
          </p:cNvSpPr>
          <p:nvPr/>
        </p:nvSpPr>
        <p:spPr bwMode="auto">
          <a:xfrm>
            <a:off x="7893608" y="302129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93" name="Line 13"/>
          <p:cNvSpPr>
            <a:spLocks noChangeShapeType="1"/>
          </p:cNvSpPr>
          <p:nvPr/>
        </p:nvSpPr>
        <p:spPr bwMode="auto">
          <a:xfrm flipH="1">
            <a:off x="8579408" y="1802099"/>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4" name="Line 14"/>
          <p:cNvSpPr>
            <a:spLocks noChangeShapeType="1"/>
          </p:cNvSpPr>
          <p:nvPr/>
        </p:nvSpPr>
        <p:spPr bwMode="auto">
          <a:xfrm flipH="1">
            <a:off x="8046008" y="2487899"/>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5" name="Oval 15"/>
          <p:cNvSpPr>
            <a:spLocks noChangeArrowheads="1"/>
          </p:cNvSpPr>
          <p:nvPr/>
        </p:nvSpPr>
        <p:spPr bwMode="auto">
          <a:xfrm>
            <a:off x="9951008" y="302129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96" name="Oval 16"/>
          <p:cNvSpPr>
            <a:spLocks noChangeArrowheads="1"/>
          </p:cNvSpPr>
          <p:nvPr/>
        </p:nvSpPr>
        <p:spPr bwMode="auto">
          <a:xfrm>
            <a:off x="10408208" y="378329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97" name="Line 17"/>
          <p:cNvSpPr>
            <a:spLocks noChangeShapeType="1"/>
          </p:cNvSpPr>
          <p:nvPr/>
        </p:nvSpPr>
        <p:spPr bwMode="auto">
          <a:xfrm>
            <a:off x="8884208" y="1802099"/>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8" name="Line 18"/>
          <p:cNvSpPr>
            <a:spLocks noChangeShapeType="1"/>
          </p:cNvSpPr>
          <p:nvPr/>
        </p:nvSpPr>
        <p:spPr bwMode="auto">
          <a:xfrm flipH="1" flipV="1">
            <a:off x="9570008" y="2411699"/>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9" name="Line 19"/>
          <p:cNvSpPr>
            <a:spLocks noChangeShapeType="1"/>
          </p:cNvSpPr>
          <p:nvPr/>
        </p:nvSpPr>
        <p:spPr bwMode="auto">
          <a:xfrm>
            <a:off x="10179608" y="3326099"/>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0" name="Text Box 23"/>
          <p:cNvSpPr txBox="1">
            <a:spLocks noChangeArrowheads="1"/>
          </p:cNvSpPr>
          <p:nvPr/>
        </p:nvSpPr>
        <p:spPr bwMode="auto">
          <a:xfrm>
            <a:off x="8198408" y="142109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a:latin typeface="Times New Roman" panose="02020603050405020304" pitchFamily="18" charset="0"/>
              </a:rPr>
              <a:t>null</a:t>
            </a:r>
          </a:p>
        </p:txBody>
      </p:sp>
      <p:sp>
        <p:nvSpPr>
          <p:cNvPr id="101" name="Text Box 24"/>
          <p:cNvSpPr txBox="1">
            <a:spLocks noChangeArrowheads="1"/>
          </p:cNvSpPr>
          <p:nvPr/>
        </p:nvSpPr>
        <p:spPr bwMode="auto">
          <a:xfrm>
            <a:off x="7817408" y="210689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A:1</a:t>
            </a:r>
          </a:p>
        </p:txBody>
      </p:sp>
      <p:sp>
        <p:nvSpPr>
          <p:cNvPr id="102" name="Text Box 25"/>
          <p:cNvSpPr txBox="1">
            <a:spLocks noChangeArrowheads="1"/>
          </p:cNvSpPr>
          <p:nvPr/>
        </p:nvSpPr>
        <p:spPr bwMode="auto">
          <a:xfrm>
            <a:off x="7360208" y="294509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B:1</a:t>
            </a:r>
          </a:p>
        </p:txBody>
      </p:sp>
      <p:sp>
        <p:nvSpPr>
          <p:cNvPr id="103" name="Text Box 26"/>
          <p:cNvSpPr txBox="1">
            <a:spLocks noChangeArrowheads="1"/>
          </p:cNvSpPr>
          <p:nvPr/>
        </p:nvSpPr>
        <p:spPr bwMode="auto">
          <a:xfrm>
            <a:off x="9570008" y="203069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B:1</a:t>
            </a:r>
          </a:p>
        </p:txBody>
      </p:sp>
      <p:sp>
        <p:nvSpPr>
          <p:cNvPr id="104" name="Text Box 27"/>
          <p:cNvSpPr txBox="1">
            <a:spLocks noChangeArrowheads="1"/>
          </p:cNvSpPr>
          <p:nvPr/>
        </p:nvSpPr>
        <p:spPr bwMode="auto">
          <a:xfrm>
            <a:off x="10332008" y="294509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C:1</a:t>
            </a:r>
          </a:p>
        </p:txBody>
      </p:sp>
      <p:sp>
        <p:nvSpPr>
          <p:cNvPr id="105" name="Text Box 28"/>
          <p:cNvSpPr txBox="1">
            <a:spLocks noChangeArrowheads="1"/>
          </p:cNvSpPr>
          <p:nvPr/>
        </p:nvSpPr>
        <p:spPr bwMode="auto">
          <a:xfrm>
            <a:off x="10713008" y="370709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106" name="Text Box 30"/>
          <p:cNvSpPr txBox="1">
            <a:spLocks noChangeArrowheads="1"/>
          </p:cNvSpPr>
          <p:nvPr/>
        </p:nvSpPr>
        <p:spPr bwMode="auto">
          <a:xfrm>
            <a:off x="5683808" y="1252824"/>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sz="2000"/>
              <a:t>After reading TID=2:</a:t>
            </a:r>
          </a:p>
        </p:txBody>
      </p:sp>
      <p:sp>
        <p:nvSpPr>
          <p:cNvPr id="107" name="Line 31"/>
          <p:cNvSpPr>
            <a:spLocks noChangeShapeType="1"/>
          </p:cNvSpPr>
          <p:nvPr/>
        </p:nvSpPr>
        <p:spPr bwMode="auto">
          <a:xfrm flipV="1">
            <a:off x="8198408" y="2335499"/>
            <a:ext cx="1143000" cy="838200"/>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8" name="Oval 7"/>
          <p:cNvSpPr>
            <a:spLocks noChangeArrowheads="1"/>
          </p:cNvSpPr>
          <p:nvPr/>
        </p:nvSpPr>
        <p:spPr bwMode="auto">
          <a:xfrm>
            <a:off x="5969558" y="5140867"/>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109" name="Oval 15"/>
          <p:cNvSpPr>
            <a:spLocks noChangeArrowheads="1"/>
          </p:cNvSpPr>
          <p:nvPr/>
        </p:nvSpPr>
        <p:spPr bwMode="auto">
          <a:xfrm>
            <a:off x="6398183" y="5730304"/>
            <a:ext cx="304800" cy="29723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110" name="Oval 16"/>
          <p:cNvSpPr>
            <a:spLocks noChangeArrowheads="1"/>
          </p:cNvSpPr>
          <p:nvPr/>
        </p:nvSpPr>
        <p:spPr bwMode="auto">
          <a:xfrm>
            <a:off x="6824191" y="6325263"/>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111" name="Line 17"/>
          <p:cNvSpPr>
            <a:spLocks noChangeShapeType="1"/>
          </p:cNvSpPr>
          <p:nvPr/>
        </p:nvSpPr>
        <p:spPr bwMode="auto">
          <a:xfrm>
            <a:off x="5718848" y="4869235"/>
            <a:ext cx="312651" cy="306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12" name="Line 18"/>
          <p:cNvSpPr>
            <a:spLocks noChangeShapeType="1"/>
          </p:cNvSpPr>
          <p:nvPr/>
        </p:nvSpPr>
        <p:spPr bwMode="auto">
          <a:xfrm flipH="1" flipV="1">
            <a:off x="6215091" y="5444084"/>
            <a:ext cx="221192" cy="3235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13" name="Line 19"/>
          <p:cNvSpPr>
            <a:spLocks noChangeShapeType="1"/>
          </p:cNvSpPr>
          <p:nvPr/>
        </p:nvSpPr>
        <p:spPr bwMode="auto">
          <a:xfrm>
            <a:off x="6616479" y="6027825"/>
            <a:ext cx="249209" cy="3328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14" name="Text Box 26"/>
          <p:cNvSpPr txBox="1">
            <a:spLocks noChangeArrowheads="1"/>
          </p:cNvSpPr>
          <p:nvPr/>
        </p:nvSpPr>
        <p:spPr bwMode="auto">
          <a:xfrm>
            <a:off x="5573212" y="5345398"/>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sr-Latn-RS" sz="2000" b="0" dirty="0" smtClean="0">
                <a:latin typeface="Times New Roman" panose="02020603050405020304" pitchFamily="18" charset="0"/>
              </a:rPr>
              <a:t>C</a:t>
            </a:r>
            <a:r>
              <a:rPr lang="en-US" sz="2000" b="0" dirty="0" smtClean="0">
                <a:latin typeface="Times New Roman" panose="02020603050405020304" pitchFamily="18" charset="0"/>
              </a:rPr>
              <a:t>:1</a:t>
            </a:r>
            <a:endParaRPr lang="en-US" sz="2000" b="0" dirty="0">
              <a:latin typeface="Times New Roman" panose="02020603050405020304" pitchFamily="18" charset="0"/>
            </a:endParaRPr>
          </a:p>
        </p:txBody>
      </p:sp>
      <p:sp>
        <p:nvSpPr>
          <p:cNvPr id="115" name="Text Box 27"/>
          <p:cNvSpPr txBox="1">
            <a:spLocks noChangeArrowheads="1"/>
          </p:cNvSpPr>
          <p:nvPr/>
        </p:nvSpPr>
        <p:spPr bwMode="auto">
          <a:xfrm>
            <a:off x="5930678" y="586952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sr-Latn-RS" sz="2000" b="0" dirty="0" smtClean="0">
                <a:latin typeface="Times New Roman" panose="02020603050405020304" pitchFamily="18" charset="0"/>
              </a:rPr>
              <a:t>D</a:t>
            </a:r>
            <a:r>
              <a:rPr lang="en-US" sz="2000" b="0" dirty="0" smtClean="0">
                <a:latin typeface="Times New Roman" panose="02020603050405020304" pitchFamily="18" charset="0"/>
              </a:rPr>
              <a:t>:1</a:t>
            </a:r>
            <a:endParaRPr lang="en-US" sz="2000" b="0" dirty="0">
              <a:latin typeface="Times New Roman" panose="02020603050405020304" pitchFamily="18" charset="0"/>
            </a:endParaRPr>
          </a:p>
        </p:txBody>
      </p:sp>
      <p:sp>
        <p:nvSpPr>
          <p:cNvPr id="116" name="Text Box 28"/>
          <p:cNvSpPr txBox="1">
            <a:spLocks noChangeArrowheads="1"/>
          </p:cNvSpPr>
          <p:nvPr/>
        </p:nvSpPr>
        <p:spPr bwMode="auto">
          <a:xfrm>
            <a:off x="6350558" y="637635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sr-Latn-RS" sz="2000" b="0" dirty="0" smtClean="0">
                <a:latin typeface="Times New Roman" panose="02020603050405020304" pitchFamily="18" charset="0"/>
              </a:rPr>
              <a:t>E</a:t>
            </a:r>
            <a:r>
              <a:rPr lang="en-US" sz="2000" b="0" dirty="0" smtClean="0">
                <a:latin typeface="Times New Roman" panose="02020603050405020304" pitchFamily="18" charset="0"/>
              </a:rPr>
              <a:t>:1</a:t>
            </a:r>
            <a:endParaRPr lang="en-US" sz="2000" b="0" dirty="0">
              <a:latin typeface="Times New Roman" panose="02020603050405020304" pitchFamily="18" charset="0"/>
            </a:endParaRPr>
          </a:p>
        </p:txBody>
      </p:sp>
      <p:sp>
        <p:nvSpPr>
          <p:cNvPr id="117" name="Line 31"/>
          <p:cNvSpPr>
            <a:spLocks noChangeShapeType="1"/>
          </p:cNvSpPr>
          <p:nvPr/>
        </p:nvSpPr>
        <p:spPr bwMode="auto">
          <a:xfrm>
            <a:off x="6282209" y="5309222"/>
            <a:ext cx="1220874" cy="186749"/>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18" name="Line 31"/>
          <p:cNvSpPr>
            <a:spLocks noChangeShapeType="1"/>
          </p:cNvSpPr>
          <p:nvPr/>
        </p:nvSpPr>
        <p:spPr bwMode="auto">
          <a:xfrm>
            <a:off x="6706216" y="5942817"/>
            <a:ext cx="1263592" cy="331269"/>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Tree>
    <p:extLst>
      <p:ext uri="{BB962C8B-B14F-4D97-AF65-F5344CB8AC3E}">
        <p14:creationId xmlns:p14="http://schemas.microsoft.com/office/powerpoint/2010/main" val="37468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4" grpId="0" animBg="1"/>
      <p:bldP spid="35" grpId="0" animBg="1"/>
      <p:bldP spid="39" grpId="0" animBg="1"/>
      <p:bldP spid="43"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P spid="65" grpId="0"/>
      <p:bldP spid="66" grpId="0"/>
      <p:bldP spid="67" grpId="0" animBg="1"/>
      <p:bldP spid="88"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1" grpId="0"/>
      <p:bldP spid="102" grpId="0"/>
      <p:bldP spid="103" grpId="0"/>
      <p:bldP spid="104" grpId="0"/>
      <p:bldP spid="105" grpId="0"/>
      <p:bldP spid="106" grpId="0"/>
      <p:bldP spid="107" grpId="0" animBg="1"/>
      <p:bldP spid="108" grpId="0" animBg="1"/>
      <p:bldP spid="109" grpId="0" animBg="1"/>
      <p:bldP spid="110" grpId="0" animBg="1"/>
      <p:bldP spid="111" grpId="0" animBg="1"/>
      <p:bldP spid="112" grpId="0" animBg="1"/>
      <p:bldP spid="113" grpId="0" animBg="1"/>
      <p:bldP spid="114" grpId="0"/>
      <p:bldP spid="115" grpId="0"/>
      <p:bldP spid="116" grpId="0"/>
      <p:bldP spid="117" grpId="0" animBg="1"/>
      <p:bldP spid="1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normAutofit/>
          </a:bodyPr>
          <a:lstStyle/>
          <a:p>
            <a:r>
              <a:rPr lang="sr-Latn-RS" dirty="0"/>
              <a:t>FP-tree construction</a:t>
            </a:r>
            <a:endParaRPr lang="sr-Latn-CS" dirty="0"/>
          </a:p>
        </p:txBody>
      </p:sp>
      <p:sp>
        <p:nvSpPr>
          <p:cNvPr id="3" name="Content Placeholder 2"/>
          <p:cNvSpPr>
            <a:spLocks noGrp="1"/>
          </p:cNvSpPr>
          <p:nvPr>
            <p:ph sz="quarter" idx="13"/>
          </p:nvPr>
        </p:nvSpPr>
        <p:spPr>
          <a:xfrm>
            <a:off x="568883" y="1391968"/>
            <a:ext cx="8534400" cy="5082976"/>
          </a:xfrm>
        </p:spPr>
        <p:txBody>
          <a:bodyPr>
            <a:normAutofit fontScale="85000" lnSpcReduction="20000"/>
          </a:bodyPr>
          <a:lstStyle/>
          <a:p>
            <a:pPr algn="just"/>
            <a:r>
              <a:rPr lang="en-US" dirty="0"/>
              <a:t>The data set is scanned once to determine the support count of each item. Infrequent items are discarded, while the frequent items are sorted in decreasing support counts.</a:t>
            </a:r>
            <a:endParaRPr lang="sr-Latn-RS" dirty="0" smtClean="0"/>
          </a:p>
          <a:p>
            <a:pPr algn="just"/>
            <a:r>
              <a:rPr lang="en-US" dirty="0" smtClean="0"/>
              <a:t>After </a:t>
            </a:r>
            <a:r>
              <a:rPr lang="en-US" dirty="0"/>
              <a:t>reading the ﬁrst transaction, {a, b}, the nodes </a:t>
            </a:r>
            <a:r>
              <a:rPr lang="en-US" dirty="0" smtClean="0"/>
              <a:t>label</a:t>
            </a:r>
            <a:r>
              <a:rPr lang="sr-Latn-RS" dirty="0" smtClean="0"/>
              <a:t>e</a:t>
            </a:r>
            <a:r>
              <a:rPr lang="en-US" dirty="0" smtClean="0"/>
              <a:t>d </a:t>
            </a:r>
            <a:r>
              <a:rPr lang="en-US" dirty="0"/>
              <a:t>as a and b are created. A path is then formed from null —&gt; a —&gt; b to encode the transaction. Every node along the path has a frequency count of 1.</a:t>
            </a:r>
          </a:p>
          <a:p>
            <a:pPr algn="just"/>
            <a:r>
              <a:rPr lang="en-US" dirty="0"/>
              <a:t>After reading the second transaction, {b</a:t>
            </a:r>
            <a:r>
              <a:rPr lang="en-US" dirty="0" smtClean="0"/>
              <a:t>,</a:t>
            </a:r>
            <a:r>
              <a:rPr lang="sr-Latn-RS" dirty="0" smtClean="0"/>
              <a:t> </a:t>
            </a:r>
            <a:r>
              <a:rPr lang="en-US" dirty="0" smtClean="0"/>
              <a:t>c,</a:t>
            </a:r>
            <a:r>
              <a:rPr lang="sr-Latn-RS" dirty="0" smtClean="0"/>
              <a:t> </a:t>
            </a:r>
            <a:r>
              <a:rPr lang="en-US" dirty="0" smtClean="0"/>
              <a:t>d</a:t>
            </a:r>
            <a:r>
              <a:rPr lang="en-US" dirty="0"/>
              <a:t>}, a new set of nodes is created for items b, c, and d. A new path is then formed. Every node along this path also has a frequency count equal to one</a:t>
            </a:r>
            <a:r>
              <a:rPr lang="en-US" dirty="0" smtClean="0"/>
              <a:t>.</a:t>
            </a:r>
            <a:endParaRPr lang="sr-Latn-RS" dirty="0" smtClean="0"/>
          </a:p>
          <a:p>
            <a:pPr algn="just"/>
            <a:r>
              <a:rPr lang="en-US" dirty="0" smtClean="0"/>
              <a:t>The </a:t>
            </a:r>
            <a:r>
              <a:rPr lang="en-US" dirty="0"/>
              <a:t>third transaction, {a</a:t>
            </a:r>
            <a:r>
              <a:rPr lang="en-US" dirty="0" smtClean="0"/>
              <a:t>,</a:t>
            </a:r>
            <a:r>
              <a:rPr lang="sr-Latn-RS" dirty="0" smtClean="0"/>
              <a:t> </a:t>
            </a:r>
            <a:r>
              <a:rPr lang="en-US" dirty="0" smtClean="0"/>
              <a:t>c,</a:t>
            </a:r>
            <a:r>
              <a:rPr lang="sr-Latn-RS" dirty="0" smtClean="0"/>
              <a:t> </a:t>
            </a:r>
            <a:r>
              <a:rPr lang="en-US" dirty="0" smtClean="0"/>
              <a:t>d,</a:t>
            </a:r>
            <a:r>
              <a:rPr lang="sr-Latn-RS" dirty="0" smtClean="0"/>
              <a:t> </a:t>
            </a:r>
            <a:r>
              <a:rPr lang="en-US" dirty="0" smtClean="0"/>
              <a:t>e</a:t>
            </a:r>
            <a:r>
              <a:rPr lang="en-US" dirty="0"/>
              <a:t>}, shares a common preﬁx item (which is a) with the ﬁrst transaction. As a result, the path for the third transaction, null —&gt; a —&gt; c —&gt; d —&gt; e, overlaps with the path for the ﬁrst transaction, null —&gt; a —&gt; b. Because of their overlapping path, the frequency count for node a. is incremented to </a:t>
            </a:r>
            <a:r>
              <a:rPr lang="en-US" dirty="0" smtClean="0"/>
              <a:t>two</a:t>
            </a:r>
            <a:endParaRPr lang="sr-Latn-RS" smtClean="0"/>
          </a:p>
          <a:p>
            <a:pPr algn="just"/>
            <a:r>
              <a:rPr lang="en-US" smtClean="0"/>
              <a:t>This </a:t>
            </a:r>
            <a:r>
              <a:rPr lang="en-US" dirty="0"/>
              <a:t>process continues until every transaction has been mapped onto one of the paths given in the FP-tree</a:t>
            </a:r>
            <a:r>
              <a:rPr lang="en-US" dirty="0" smtClean="0"/>
              <a: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z="2000" smtClean="0"/>
              <a:pPr/>
              <a:t>6</a:t>
            </a:fld>
            <a:r>
              <a:rPr lang="en-US" sz="2000" dirty="0" smtClean="0"/>
              <a:t>/1</a:t>
            </a:r>
            <a:r>
              <a:rPr lang="sr-Latn-RS" sz="2000" dirty="0" smtClean="0"/>
              <a:t>5</a:t>
            </a:r>
            <a:endParaRPr lang="en-US" sz="2000" dirty="0"/>
          </a:p>
        </p:txBody>
      </p:sp>
    </p:spTree>
    <p:extLst>
      <p:ext uri="{BB962C8B-B14F-4D97-AF65-F5344CB8AC3E}">
        <p14:creationId xmlns:p14="http://schemas.microsoft.com/office/powerpoint/2010/main" val="2742864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205773"/>
            <a:ext cx="10222686" cy="996246"/>
          </a:xfrm>
        </p:spPr>
        <p:txBody>
          <a:bodyPr/>
          <a:lstStyle/>
          <a:p>
            <a:r>
              <a:rPr lang="sr-Latn-RS" dirty="0">
                <a:latin typeface="+mn-lt"/>
              </a:rPr>
              <a:t>FP-tree construction</a:t>
            </a:r>
            <a:endParaRPr lang="sr-Latn-CS" sz="2000" dirty="0">
              <a:latin typeface="+mn-lt"/>
            </a:endParaRPr>
          </a:p>
        </p:txBody>
      </p:sp>
      <p:sp>
        <p:nvSpPr>
          <p:cNvPr id="59" name="Slide Number Placeholder 58"/>
          <p:cNvSpPr>
            <a:spLocks noGrp="1"/>
          </p:cNvSpPr>
          <p:nvPr>
            <p:ph type="sldNum" sz="quarter" idx="12"/>
          </p:nvPr>
        </p:nvSpPr>
        <p:spPr/>
        <p:txBody>
          <a:bodyPr/>
          <a:lstStyle/>
          <a:p>
            <a:fld id="{D57F1E4F-1CFF-5643-939E-217C01CDF565}" type="slidenum">
              <a:rPr lang="en-US" sz="2000" smtClean="0"/>
              <a:pPr/>
              <a:t>7</a:t>
            </a:fld>
            <a:r>
              <a:rPr lang="en-US" sz="2000" dirty="0" smtClean="0"/>
              <a:t>/1</a:t>
            </a:r>
            <a:r>
              <a:rPr lang="sr-Latn-RS" sz="2000" dirty="0" smtClean="0"/>
              <a:t>5</a:t>
            </a:r>
            <a:endParaRPr lang="en-US" sz="2000" dirty="0"/>
          </a:p>
        </p:txBody>
      </p:sp>
      <p:sp>
        <p:nvSpPr>
          <p:cNvPr id="33" name="Oval 3"/>
          <p:cNvSpPr>
            <a:spLocks noChangeArrowheads="1"/>
          </p:cNvSpPr>
          <p:nvPr/>
        </p:nvSpPr>
        <p:spPr bwMode="auto">
          <a:xfrm>
            <a:off x="6893483" y="2743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6" name="Oval 4"/>
          <p:cNvSpPr>
            <a:spLocks noChangeArrowheads="1"/>
          </p:cNvSpPr>
          <p:nvPr/>
        </p:nvSpPr>
        <p:spPr bwMode="auto">
          <a:xfrm>
            <a:off x="5902883" y="1981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7" name="Oval 5"/>
          <p:cNvSpPr>
            <a:spLocks noChangeArrowheads="1"/>
          </p:cNvSpPr>
          <p:nvPr/>
        </p:nvSpPr>
        <p:spPr bwMode="auto">
          <a:xfrm>
            <a:off x="4836083" y="28194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38" name="Oval 6"/>
          <p:cNvSpPr>
            <a:spLocks noChangeArrowheads="1"/>
          </p:cNvSpPr>
          <p:nvPr/>
        </p:nvSpPr>
        <p:spPr bwMode="auto">
          <a:xfrm>
            <a:off x="3921683" y="36576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40" name="Line 7"/>
          <p:cNvSpPr>
            <a:spLocks noChangeShapeType="1"/>
          </p:cNvSpPr>
          <p:nvPr/>
        </p:nvSpPr>
        <p:spPr bwMode="auto">
          <a:xfrm flipH="1">
            <a:off x="5140883" y="2286000"/>
            <a:ext cx="914400" cy="593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41" name="Line 8"/>
          <p:cNvSpPr>
            <a:spLocks noChangeShapeType="1"/>
          </p:cNvSpPr>
          <p:nvPr/>
        </p:nvSpPr>
        <p:spPr bwMode="auto">
          <a:xfrm flipH="1">
            <a:off x="4150283" y="3092449"/>
            <a:ext cx="762000" cy="595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42" name="Oval 9"/>
          <p:cNvSpPr>
            <a:spLocks noChangeArrowheads="1"/>
          </p:cNvSpPr>
          <p:nvPr/>
        </p:nvSpPr>
        <p:spPr bwMode="auto">
          <a:xfrm>
            <a:off x="7503083" y="36576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44" name="Oval 10"/>
          <p:cNvSpPr>
            <a:spLocks noChangeArrowheads="1"/>
          </p:cNvSpPr>
          <p:nvPr/>
        </p:nvSpPr>
        <p:spPr bwMode="auto">
          <a:xfrm>
            <a:off x="7274483" y="44196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45" name="Line 11"/>
          <p:cNvSpPr>
            <a:spLocks noChangeShapeType="1"/>
          </p:cNvSpPr>
          <p:nvPr/>
        </p:nvSpPr>
        <p:spPr bwMode="auto">
          <a:xfrm>
            <a:off x="6055283" y="2286000"/>
            <a:ext cx="914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46" name="Line 12"/>
          <p:cNvSpPr>
            <a:spLocks noChangeShapeType="1"/>
          </p:cNvSpPr>
          <p:nvPr/>
        </p:nvSpPr>
        <p:spPr bwMode="auto">
          <a:xfrm flipH="1" flipV="1">
            <a:off x="7122083" y="30480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47" name="Line 13"/>
          <p:cNvSpPr>
            <a:spLocks noChangeShapeType="1"/>
          </p:cNvSpPr>
          <p:nvPr/>
        </p:nvSpPr>
        <p:spPr bwMode="auto">
          <a:xfrm flipH="1">
            <a:off x="7503083" y="3962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48" name="Text Box 14"/>
          <p:cNvSpPr txBox="1">
            <a:spLocks noChangeArrowheads="1"/>
          </p:cNvSpPr>
          <p:nvPr/>
        </p:nvSpPr>
        <p:spPr bwMode="auto">
          <a:xfrm>
            <a:off x="5293283" y="19050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null</a:t>
            </a:r>
          </a:p>
        </p:txBody>
      </p:sp>
      <p:sp>
        <p:nvSpPr>
          <p:cNvPr id="49" name="Text Box 15"/>
          <p:cNvSpPr txBox="1">
            <a:spLocks noChangeArrowheads="1"/>
          </p:cNvSpPr>
          <p:nvPr/>
        </p:nvSpPr>
        <p:spPr bwMode="auto">
          <a:xfrm>
            <a:off x="4302683" y="27432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smtClean="0">
                <a:latin typeface="Times New Roman" panose="02020603050405020304" pitchFamily="18" charset="0"/>
              </a:rPr>
              <a:t>A:</a:t>
            </a:r>
            <a:r>
              <a:rPr lang="sr-Latn-RS" sz="2000" b="0" dirty="0" smtClean="0">
                <a:latin typeface="Times New Roman" panose="02020603050405020304" pitchFamily="18" charset="0"/>
              </a:rPr>
              <a:t>8</a:t>
            </a:r>
            <a:endParaRPr lang="en-US" sz="2000" b="0" dirty="0">
              <a:latin typeface="Times New Roman" panose="02020603050405020304" pitchFamily="18" charset="0"/>
            </a:endParaRPr>
          </a:p>
        </p:txBody>
      </p:sp>
      <p:sp>
        <p:nvSpPr>
          <p:cNvPr id="68" name="Text Box 16"/>
          <p:cNvSpPr txBox="1">
            <a:spLocks noChangeArrowheads="1"/>
          </p:cNvSpPr>
          <p:nvPr/>
        </p:nvSpPr>
        <p:spPr bwMode="auto">
          <a:xfrm>
            <a:off x="3388283" y="35814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B:5</a:t>
            </a:r>
          </a:p>
        </p:txBody>
      </p:sp>
      <p:sp>
        <p:nvSpPr>
          <p:cNvPr id="69" name="Text Box 17"/>
          <p:cNvSpPr txBox="1">
            <a:spLocks noChangeArrowheads="1"/>
          </p:cNvSpPr>
          <p:nvPr/>
        </p:nvSpPr>
        <p:spPr bwMode="auto">
          <a:xfrm>
            <a:off x="7122083" y="26670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smtClean="0">
                <a:latin typeface="Times New Roman" panose="02020603050405020304" pitchFamily="18" charset="0"/>
              </a:rPr>
              <a:t>B:</a:t>
            </a:r>
            <a:r>
              <a:rPr lang="sr-Latn-RS" sz="2000" b="0" dirty="0" smtClean="0">
                <a:latin typeface="Times New Roman" panose="02020603050405020304" pitchFamily="18" charset="0"/>
              </a:rPr>
              <a:t>2</a:t>
            </a:r>
            <a:endParaRPr lang="en-US" sz="2000" b="0" dirty="0">
              <a:latin typeface="Times New Roman" panose="02020603050405020304" pitchFamily="18" charset="0"/>
            </a:endParaRPr>
          </a:p>
        </p:txBody>
      </p:sp>
      <p:sp>
        <p:nvSpPr>
          <p:cNvPr id="70" name="Text Box 18"/>
          <p:cNvSpPr txBox="1">
            <a:spLocks noChangeArrowheads="1"/>
          </p:cNvSpPr>
          <p:nvPr/>
        </p:nvSpPr>
        <p:spPr bwMode="auto">
          <a:xfrm>
            <a:off x="7884083" y="35814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smtClean="0">
                <a:latin typeface="Times New Roman" panose="02020603050405020304" pitchFamily="18" charset="0"/>
              </a:rPr>
              <a:t>C:</a:t>
            </a:r>
            <a:r>
              <a:rPr lang="sr-Latn-RS" sz="2000" b="0" dirty="0" smtClean="0">
                <a:latin typeface="Times New Roman" panose="02020603050405020304" pitchFamily="18" charset="0"/>
              </a:rPr>
              <a:t>2</a:t>
            </a:r>
            <a:endParaRPr lang="en-US" sz="2000" b="0" dirty="0">
              <a:latin typeface="Times New Roman" panose="02020603050405020304" pitchFamily="18" charset="0"/>
            </a:endParaRPr>
          </a:p>
        </p:txBody>
      </p:sp>
      <p:sp>
        <p:nvSpPr>
          <p:cNvPr id="71" name="Text Box 19"/>
          <p:cNvSpPr txBox="1">
            <a:spLocks noChangeArrowheads="1"/>
          </p:cNvSpPr>
          <p:nvPr/>
        </p:nvSpPr>
        <p:spPr bwMode="auto">
          <a:xfrm>
            <a:off x="7579283" y="43434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72" name="Oval 20"/>
          <p:cNvSpPr>
            <a:spLocks noChangeArrowheads="1"/>
          </p:cNvSpPr>
          <p:nvPr/>
        </p:nvSpPr>
        <p:spPr bwMode="auto">
          <a:xfrm>
            <a:off x="4759883" y="3794125"/>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73" name="Oval 21"/>
          <p:cNvSpPr>
            <a:spLocks noChangeArrowheads="1"/>
          </p:cNvSpPr>
          <p:nvPr/>
        </p:nvSpPr>
        <p:spPr bwMode="auto">
          <a:xfrm>
            <a:off x="4912283" y="47244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74" name="Line 22"/>
          <p:cNvSpPr>
            <a:spLocks noChangeShapeType="1"/>
          </p:cNvSpPr>
          <p:nvPr/>
        </p:nvSpPr>
        <p:spPr bwMode="auto">
          <a:xfrm flipV="1">
            <a:off x="4912283" y="3124200"/>
            <a:ext cx="76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75" name="Line 23"/>
          <p:cNvSpPr>
            <a:spLocks noChangeShapeType="1"/>
          </p:cNvSpPr>
          <p:nvPr/>
        </p:nvSpPr>
        <p:spPr bwMode="auto">
          <a:xfrm>
            <a:off x="4912283" y="4114800"/>
            <a:ext cx="76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76" name="Text Box 24"/>
          <p:cNvSpPr txBox="1">
            <a:spLocks noChangeArrowheads="1"/>
          </p:cNvSpPr>
          <p:nvPr/>
        </p:nvSpPr>
        <p:spPr bwMode="auto">
          <a:xfrm>
            <a:off x="4994333" y="3843338"/>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a:latin typeface="Times New Roman" panose="02020603050405020304" pitchFamily="18" charset="0"/>
              </a:rPr>
              <a:t>C:1</a:t>
            </a:r>
          </a:p>
        </p:txBody>
      </p:sp>
      <p:sp>
        <p:nvSpPr>
          <p:cNvPr id="77" name="Text Box 25"/>
          <p:cNvSpPr txBox="1">
            <a:spLocks noChangeArrowheads="1"/>
          </p:cNvSpPr>
          <p:nvPr/>
        </p:nvSpPr>
        <p:spPr bwMode="auto">
          <a:xfrm>
            <a:off x="5217083" y="46482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78" name="Oval 26"/>
          <p:cNvSpPr>
            <a:spLocks noChangeArrowheads="1"/>
          </p:cNvSpPr>
          <p:nvPr/>
        </p:nvSpPr>
        <p:spPr bwMode="auto">
          <a:xfrm>
            <a:off x="3616883" y="45720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79" name="Text Box 27"/>
          <p:cNvSpPr txBox="1">
            <a:spLocks noChangeArrowheads="1"/>
          </p:cNvSpPr>
          <p:nvPr/>
        </p:nvSpPr>
        <p:spPr bwMode="auto">
          <a:xfrm>
            <a:off x="3083483" y="4495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C:3</a:t>
            </a:r>
          </a:p>
        </p:txBody>
      </p:sp>
      <p:sp>
        <p:nvSpPr>
          <p:cNvPr id="80" name="Oval 28"/>
          <p:cNvSpPr>
            <a:spLocks noChangeArrowheads="1"/>
          </p:cNvSpPr>
          <p:nvPr/>
        </p:nvSpPr>
        <p:spPr bwMode="auto">
          <a:xfrm>
            <a:off x="3388283" y="55626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81" name="Text Box 29"/>
          <p:cNvSpPr txBox="1">
            <a:spLocks noChangeArrowheads="1"/>
          </p:cNvSpPr>
          <p:nvPr/>
        </p:nvSpPr>
        <p:spPr bwMode="auto">
          <a:xfrm>
            <a:off x="2931083" y="54102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82" name="Line 30"/>
          <p:cNvSpPr>
            <a:spLocks noChangeShapeType="1"/>
          </p:cNvSpPr>
          <p:nvPr/>
        </p:nvSpPr>
        <p:spPr bwMode="auto">
          <a:xfrm flipV="1">
            <a:off x="3769283" y="39624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83" name="Line 31"/>
          <p:cNvSpPr>
            <a:spLocks noChangeShapeType="1"/>
          </p:cNvSpPr>
          <p:nvPr/>
        </p:nvSpPr>
        <p:spPr bwMode="auto">
          <a:xfrm flipH="1">
            <a:off x="3540683" y="48768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84" name="Oval 32"/>
          <p:cNvSpPr>
            <a:spLocks noChangeArrowheads="1"/>
          </p:cNvSpPr>
          <p:nvPr/>
        </p:nvSpPr>
        <p:spPr bwMode="auto">
          <a:xfrm>
            <a:off x="5750483" y="3749675"/>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85" name="Text Box 33"/>
          <p:cNvSpPr txBox="1">
            <a:spLocks noChangeArrowheads="1"/>
          </p:cNvSpPr>
          <p:nvPr/>
        </p:nvSpPr>
        <p:spPr bwMode="auto">
          <a:xfrm>
            <a:off x="6055283" y="3733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86" name="Oval 34"/>
          <p:cNvSpPr>
            <a:spLocks noChangeArrowheads="1"/>
          </p:cNvSpPr>
          <p:nvPr/>
        </p:nvSpPr>
        <p:spPr bwMode="auto">
          <a:xfrm>
            <a:off x="5979083" y="4648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87" name="Text Box 35"/>
          <p:cNvSpPr txBox="1">
            <a:spLocks noChangeArrowheads="1"/>
          </p:cNvSpPr>
          <p:nvPr/>
        </p:nvSpPr>
        <p:spPr bwMode="auto">
          <a:xfrm>
            <a:off x="6200833" y="4906962"/>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a:latin typeface="Times New Roman" panose="02020603050405020304" pitchFamily="18" charset="0"/>
              </a:rPr>
              <a:t>E:1</a:t>
            </a:r>
          </a:p>
        </p:txBody>
      </p:sp>
      <p:sp>
        <p:nvSpPr>
          <p:cNvPr id="88" name="Oval 36"/>
          <p:cNvSpPr>
            <a:spLocks noChangeArrowheads="1"/>
          </p:cNvSpPr>
          <p:nvPr/>
        </p:nvSpPr>
        <p:spPr bwMode="auto">
          <a:xfrm>
            <a:off x="8265083" y="4648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89" name="Line 38"/>
          <p:cNvSpPr>
            <a:spLocks noChangeShapeType="1"/>
          </p:cNvSpPr>
          <p:nvPr/>
        </p:nvSpPr>
        <p:spPr bwMode="auto">
          <a:xfrm flipH="1" flipV="1">
            <a:off x="7655483" y="3962400"/>
            <a:ext cx="76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0" name="Line 39"/>
          <p:cNvSpPr>
            <a:spLocks noChangeShapeType="1"/>
          </p:cNvSpPr>
          <p:nvPr/>
        </p:nvSpPr>
        <p:spPr bwMode="auto">
          <a:xfrm flipH="1" flipV="1">
            <a:off x="4988483" y="31242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1" name="Line 40"/>
          <p:cNvSpPr>
            <a:spLocks noChangeShapeType="1"/>
          </p:cNvSpPr>
          <p:nvPr/>
        </p:nvSpPr>
        <p:spPr bwMode="auto">
          <a:xfrm flipH="1" flipV="1">
            <a:off x="5902883" y="40386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graphicFrame>
        <p:nvGraphicFramePr>
          <p:cNvPr id="92" name="Object 41"/>
          <p:cNvGraphicFramePr>
            <a:graphicFrameLocks noChangeAspect="1"/>
          </p:cNvGraphicFramePr>
          <p:nvPr>
            <p:extLst>
              <p:ext uri="{D42A27DB-BD31-4B8C-83A1-F6EECF244321}">
                <p14:modId xmlns:p14="http://schemas.microsoft.com/office/powerpoint/2010/main" val="1172250319"/>
              </p:ext>
            </p:extLst>
          </p:nvPr>
        </p:nvGraphicFramePr>
        <p:xfrm>
          <a:off x="568883" y="1371600"/>
          <a:ext cx="1690688" cy="2819400"/>
        </p:xfrm>
        <a:graphic>
          <a:graphicData uri="http://schemas.openxmlformats.org/presentationml/2006/ole">
            <mc:AlternateContent xmlns:mc="http://schemas.openxmlformats.org/markup-compatibility/2006">
              <mc:Choice xmlns:v="urn:schemas-microsoft-com:vml" Requires="v">
                <p:oleObj spid="_x0000_s5211" name="Worksheet" r:id="rId4" imgW="1945800" imgH="3254400" progId="Excel.Sheet.8">
                  <p:embed/>
                </p:oleObj>
              </mc:Choice>
              <mc:Fallback>
                <p:oleObj name="Worksheet" r:id="rId4" imgW="1945800" imgH="3254400" progId="Excel.Sheet.8">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83" y="1371600"/>
                        <a:ext cx="1690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 name="Line 42"/>
          <p:cNvSpPr>
            <a:spLocks noChangeShapeType="1"/>
          </p:cNvSpPr>
          <p:nvPr/>
        </p:nvSpPr>
        <p:spPr bwMode="auto">
          <a:xfrm flipV="1">
            <a:off x="3693083" y="4800600"/>
            <a:ext cx="609600" cy="838200"/>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4" name="Line 43"/>
          <p:cNvSpPr>
            <a:spLocks noChangeShapeType="1"/>
          </p:cNvSpPr>
          <p:nvPr/>
        </p:nvSpPr>
        <p:spPr bwMode="auto">
          <a:xfrm flipV="1">
            <a:off x="5140883" y="4054475"/>
            <a:ext cx="685800" cy="669925"/>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5" name="Line 44"/>
          <p:cNvSpPr>
            <a:spLocks noChangeShapeType="1"/>
          </p:cNvSpPr>
          <p:nvPr/>
        </p:nvSpPr>
        <p:spPr bwMode="auto">
          <a:xfrm>
            <a:off x="6055283" y="4054475"/>
            <a:ext cx="1219200" cy="441325"/>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6" name="Line 45"/>
          <p:cNvSpPr>
            <a:spLocks noChangeShapeType="1"/>
          </p:cNvSpPr>
          <p:nvPr/>
        </p:nvSpPr>
        <p:spPr bwMode="auto">
          <a:xfrm flipV="1">
            <a:off x="6283883" y="4800600"/>
            <a:ext cx="1981200" cy="0"/>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7" name="Line 46"/>
          <p:cNvSpPr>
            <a:spLocks noChangeShapeType="1"/>
          </p:cNvSpPr>
          <p:nvPr/>
        </p:nvSpPr>
        <p:spPr bwMode="auto">
          <a:xfrm flipV="1">
            <a:off x="3845483" y="4054475"/>
            <a:ext cx="914400" cy="593725"/>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8" name="Line 47"/>
          <p:cNvSpPr>
            <a:spLocks noChangeShapeType="1"/>
          </p:cNvSpPr>
          <p:nvPr/>
        </p:nvSpPr>
        <p:spPr bwMode="auto">
          <a:xfrm flipV="1">
            <a:off x="5064683" y="3749674"/>
            <a:ext cx="2438400" cy="136525"/>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99" name="Line 48"/>
          <p:cNvSpPr>
            <a:spLocks noChangeShapeType="1"/>
          </p:cNvSpPr>
          <p:nvPr/>
        </p:nvSpPr>
        <p:spPr bwMode="auto">
          <a:xfrm flipV="1">
            <a:off x="4226483" y="2971800"/>
            <a:ext cx="2667000" cy="854075"/>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0" name="Text Box 49"/>
          <p:cNvSpPr txBox="1">
            <a:spLocks noChangeArrowheads="1"/>
          </p:cNvSpPr>
          <p:nvPr/>
        </p:nvSpPr>
        <p:spPr bwMode="auto">
          <a:xfrm>
            <a:off x="5217083" y="571500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sz="2000" dirty="0"/>
              <a:t>After reading </a:t>
            </a:r>
            <a:r>
              <a:rPr lang="en-US" sz="2000" dirty="0" smtClean="0"/>
              <a:t>TID=</a:t>
            </a:r>
            <a:r>
              <a:rPr lang="sr-Latn-RS" sz="2000" dirty="0" smtClean="0"/>
              <a:t>10</a:t>
            </a:r>
            <a:endParaRPr lang="en-US" sz="2000" dirty="0"/>
          </a:p>
        </p:txBody>
      </p:sp>
      <p:sp>
        <p:nvSpPr>
          <p:cNvPr id="101" name="Oval 50"/>
          <p:cNvSpPr>
            <a:spLocks noChangeArrowheads="1"/>
          </p:cNvSpPr>
          <p:nvPr/>
        </p:nvSpPr>
        <p:spPr bwMode="auto">
          <a:xfrm>
            <a:off x="4302683" y="45720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102" name="Text Box 51"/>
          <p:cNvSpPr txBox="1">
            <a:spLocks noChangeArrowheads="1"/>
          </p:cNvSpPr>
          <p:nvPr/>
        </p:nvSpPr>
        <p:spPr bwMode="auto">
          <a:xfrm>
            <a:off x="4150283" y="4876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D:1</a:t>
            </a:r>
          </a:p>
        </p:txBody>
      </p:sp>
      <p:sp>
        <p:nvSpPr>
          <p:cNvPr id="103" name="Line 52"/>
          <p:cNvSpPr>
            <a:spLocks noChangeShapeType="1"/>
          </p:cNvSpPr>
          <p:nvPr/>
        </p:nvSpPr>
        <p:spPr bwMode="auto">
          <a:xfrm>
            <a:off x="4607483" y="4800600"/>
            <a:ext cx="304800" cy="76200"/>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4" name="Line 53"/>
          <p:cNvSpPr>
            <a:spLocks noChangeShapeType="1"/>
          </p:cNvSpPr>
          <p:nvPr/>
        </p:nvSpPr>
        <p:spPr bwMode="auto">
          <a:xfrm>
            <a:off x="4150283" y="39624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5" name="Oval 54"/>
          <p:cNvSpPr>
            <a:spLocks noChangeArrowheads="1"/>
          </p:cNvSpPr>
          <p:nvPr/>
        </p:nvSpPr>
        <p:spPr bwMode="auto">
          <a:xfrm>
            <a:off x="4912283" y="53340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sr-Latn-CS"/>
          </a:p>
        </p:txBody>
      </p:sp>
      <p:sp>
        <p:nvSpPr>
          <p:cNvPr id="106" name="Text Box 55"/>
          <p:cNvSpPr txBox="1">
            <a:spLocks noChangeArrowheads="1"/>
          </p:cNvSpPr>
          <p:nvPr/>
        </p:nvSpPr>
        <p:spPr bwMode="auto">
          <a:xfrm>
            <a:off x="5217083" y="5257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a:latin typeface="Times New Roman" panose="02020603050405020304" pitchFamily="18" charset="0"/>
              </a:rPr>
              <a:t>E:1</a:t>
            </a:r>
          </a:p>
        </p:txBody>
      </p:sp>
      <p:sp>
        <p:nvSpPr>
          <p:cNvPr id="107" name="Line 56"/>
          <p:cNvSpPr>
            <a:spLocks noChangeShapeType="1"/>
          </p:cNvSpPr>
          <p:nvPr/>
        </p:nvSpPr>
        <p:spPr bwMode="auto">
          <a:xfrm>
            <a:off x="5064683" y="5029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8" name="Line 57"/>
          <p:cNvSpPr>
            <a:spLocks noChangeShapeType="1"/>
          </p:cNvSpPr>
          <p:nvPr/>
        </p:nvSpPr>
        <p:spPr bwMode="auto">
          <a:xfrm flipV="1">
            <a:off x="5147733" y="4876800"/>
            <a:ext cx="831350" cy="487363"/>
          </a:xfrm>
          <a:prstGeom prst="line">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CS"/>
          </a:p>
        </p:txBody>
      </p:sp>
      <p:sp>
        <p:nvSpPr>
          <p:cNvPr id="109" name="Text Box 58"/>
          <p:cNvSpPr txBox="1">
            <a:spLocks noChangeArrowheads="1"/>
          </p:cNvSpPr>
          <p:nvPr/>
        </p:nvSpPr>
        <p:spPr bwMode="auto">
          <a:xfrm>
            <a:off x="2397683" y="14478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r>
              <a:rPr lang="en-US" sz="1800"/>
              <a:t>Transaction Database</a:t>
            </a:r>
          </a:p>
        </p:txBody>
      </p:sp>
      <p:sp>
        <p:nvSpPr>
          <p:cNvPr id="124" name="Text Box 35"/>
          <p:cNvSpPr txBox="1">
            <a:spLocks noChangeArrowheads="1"/>
          </p:cNvSpPr>
          <p:nvPr/>
        </p:nvSpPr>
        <p:spPr bwMode="auto">
          <a:xfrm>
            <a:off x="8520700" y="4708524"/>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sz="2000" b="0" dirty="0">
                <a:latin typeface="Times New Roman" panose="02020603050405020304" pitchFamily="18" charset="0"/>
              </a:rPr>
              <a:t>E:1</a:t>
            </a:r>
          </a:p>
        </p:txBody>
      </p:sp>
    </p:spTree>
    <p:extLst>
      <p:ext uri="{BB962C8B-B14F-4D97-AF65-F5344CB8AC3E}">
        <p14:creationId xmlns:p14="http://schemas.microsoft.com/office/powerpoint/2010/main" val="312116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105259"/>
            <a:ext cx="10222686" cy="1507067"/>
          </a:xfrm>
        </p:spPr>
        <p:txBody>
          <a:bodyPr>
            <a:normAutofit/>
          </a:bodyPr>
          <a:lstStyle/>
          <a:p>
            <a:r>
              <a:rPr lang="sr-Latn-CS" dirty="0"/>
              <a:t>FP-growth algorithm</a:t>
            </a:r>
          </a:p>
        </p:txBody>
      </p:sp>
      <p:sp>
        <p:nvSpPr>
          <p:cNvPr id="3" name="Content Placeholder 2"/>
          <p:cNvSpPr>
            <a:spLocks noGrp="1"/>
          </p:cNvSpPr>
          <p:nvPr>
            <p:ph sz="quarter" idx="13"/>
          </p:nvPr>
        </p:nvSpPr>
        <p:spPr>
          <a:xfrm>
            <a:off x="568883" y="1391968"/>
            <a:ext cx="8534400" cy="5082976"/>
          </a:xfrm>
        </p:spPr>
        <p:txBody>
          <a:bodyPr>
            <a:normAutofit/>
          </a:bodyPr>
          <a:lstStyle/>
          <a:p>
            <a:pPr algn="just"/>
            <a:r>
              <a:rPr lang="en-US" dirty="0" smtClean="0"/>
              <a:t>FP-growth</a:t>
            </a:r>
            <a:r>
              <a:rPr lang="sr-Latn-RS" dirty="0" smtClean="0"/>
              <a:t> </a:t>
            </a:r>
            <a:r>
              <a:rPr lang="en-US" dirty="0" smtClean="0"/>
              <a:t>algorithm</a:t>
            </a:r>
            <a:r>
              <a:rPr lang="sr-Latn-RS" dirty="0" smtClean="0"/>
              <a:t> </a:t>
            </a:r>
            <a:r>
              <a:rPr lang="en-US" dirty="0" smtClean="0"/>
              <a:t>generates </a:t>
            </a:r>
            <a:r>
              <a:rPr lang="en-US" dirty="0"/>
              <a:t>frequent itemsets from an FP-tree by exploring the tree in a bottom-up </a:t>
            </a:r>
            <a:r>
              <a:rPr lang="en-US" dirty="0" smtClean="0"/>
              <a:t>fashion</a:t>
            </a:r>
            <a:r>
              <a:rPr lang="sr-Latn-RS" dirty="0" smtClean="0"/>
              <a:t> - </a:t>
            </a:r>
            <a:r>
              <a:rPr lang="en-US" dirty="0"/>
              <a:t>from the leaves towards the root</a:t>
            </a:r>
          </a:p>
          <a:p>
            <a:pPr algn="just"/>
            <a:r>
              <a:rPr lang="en-US" dirty="0"/>
              <a:t>Given the example tree, the algorithm looks for frequent itemsets ending in e ﬁrst, followed by d, c, b, and ﬁnally, a</a:t>
            </a:r>
          </a:p>
          <a:p>
            <a:pPr algn="just"/>
            <a:r>
              <a:rPr lang="en-US" dirty="0"/>
              <a:t>Since every transaction is mapped onto a path in the FP-tree, we can derive the frequent itemsets ending with a particular item</a:t>
            </a:r>
          </a:p>
          <a:p>
            <a:pPr algn="just"/>
            <a:r>
              <a:rPr lang="sr-Latn-RS" dirty="0" smtClean="0"/>
              <a:t>D</a:t>
            </a:r>
            <a:r>
              <a:rPr lang="en-US" dirty="0" err="1" smtClean="0"/>
              <a:t>ivide</a:t>
            </a:r>
            <a:r>
              <a:rPr lang="en-US" dirty="0" smtClean="0"/>
              <a:t>-and-conquer </a:t>
            </a:r>
            <a:r>
              <a:rPr lang="en-US" dirty="0"/>
              <a:t>strategy to split the problem into smaller </a:t>
            </a:r>
            <a:r>
              <a:rPr lang="en-US" dirty="0" smtClean="0"/>
              <a:t>sub problems</a:t>
            </a:r>
            <a:r>
              <a:rPr lang="sr-Latn-RS" dirty="0" smtClean="0"/>
              <a:t>: </a:t>
            </a:r>
            <a:r>
              <a:rPr lang="en-US" dirty="0"/>
              <a:t>first look for frequent itemsets ending in e, then de, etc. . . then d, then cd, etc. . </a:t>
            </a:r>
            <a:r>
              <a:rPr lang="en-US" dirty="0" smtClean="0"/>
              <a:t>.</a:t>
            </a:r>
            <a:endParaRPr lang="en-US" dirty="0"/>
          </a:p>
          <a:p>
            <a:pPr algn="just"/>
            <a:r>
              <a:rPr lang="en-US" i="1" dirty="0"/>
              <a:t>For example, suppose we are interested in </a:t>
            </a:r>
            <a:r>
              <a:rPr lang="sr-Latn-RS" i="1" dirty="0" smtClean="0"/>
              <a:t>FI</a:t>
            </a:r>
            <a:r>
              <a:rPr lang="en-US" i="1" dirty="0" err="1" smtClean="0"/>
              <a:t>nding</a:t>
            </a:r>
            <a:r>
              <a:rPr lang="en-US" i="1" dirty="0" smtClean="0"/>
              <a:t> </a:t>
            </a:r>
            <a:r>
              <a:rPr lang="en-US" i="1" dirty="0"/>
              <a:t>all frequent itemsets ending in </a:t>
            </a:r>
            <a:r>
              <a:rPr lang="en-US" i="1" dirty="0" smtClean="0"/>
              <a:t>e</a:t>
            </a:r>
            <a:endParaRPr lang="en-US" i="1" dirty="0"/>
          </a:p>
        </p:txBody>
      </p:sp>
      <p:sp>
        <p:nvSpPr>
          <p:cNvPr id="4" name="Slide Number Placeholder 3"/>
          <p:cNvSpPr>
            <a:spLocks noGrp="1"/>
          </p:cNvSpPr>
          <p:nvPr>
            <p:ph type="sldNum" sz="quarter" idx="12"/>
          </p:nvPr>
        </p:nvSpPr>
        <p:spPr/>
        <p:txBody>
          <a:bodyPr/>
          <a:lstStyle/>
          <a:p>
            <a:fld id="{D57F1E4F-1CFF-5643-939E-217C01CDF565}" type="slidenum">
              <a:rPr lang="en-US" sz="2000" smtClean="0"/>
              <a:pPr/>
              <a:t>8</a:t>
            </a:fld>
            <a:r>
              <a:rPr lang="en-US" sz="2000" dirty="0" smtClean="0"/>
              <a:t>/1</a:t>
            </a:r>
            <a:r>
              <a:rPr lang="sr-Latn-RS" sz="2000" dirty="0" smtClean="0"/>
              <a:t>5</a:t>
            </a:r>
            <a:endParaRPr lang="en-US" sz="2000" dirty="0"/>
          </a:p>
        </p:txBody>
      </p:sp>
    </p:spTree>
    <p:extLst>
      <p:ext uri="{BB962C8B-B14F-4D97-AF65-F5344CB8AC3E}">
        <p14:creationId xmlns:p14="http://schemas.microsoft.com/office/powerpoint/2010/main" val="2791688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3" y="205773"/>
            <a:ext cx="10222686" cy="996246"/>
          </a:xfrm>
        </p:spPr>
        <p:txBody>
          <a:bodyPr/>
          <a:lstStyle/>
          <a:p>
            <a:r>
              <a:rPr lang="sr-Latn-CS" dirty="0"/>
              <a:t>FP-growth algorithm</a:t>
            </a:r>
            <a:endParaRPr lang="sr-Latn-CS" sz="2000" dirty="0">
              <a:latin typeface="+mn-lt"/>
            </a:endParaRPr>
          </a:p>
        </p:txBody>
      </p:sp>
      <p:sp>
        <p:nvSpPr>
          <p:cNvPr id="7" name="Slide Number Placeholder 6"/>
          <p:cNvSpPr>
            <a:spLocks noGrp="1"/>
          </p:cNvSpPr>
          <p:nvPr>
            <p:ph type="sldNum" sz="quarter" idx="12"/>
          </p:nvPr>
        </p:nvSpPr>
        <p:spPr/>
        <p:txBody>
          <a:bodyPr/>
          <a:lstStyle/>
          <a:p>
            <a:fld id="{D57F1E4F-1CFF-5643-939E-217C01CDF565}" type="slidenum">
              <a:rPr lang="en-US" sz="2000" smtClean="0"/>
              <a:pPr/>
              <a:t>9</a:t>
            </a:fld>
            <a:r>
              <a:rPr lang="en-US" sz="2000" dirty="0" smtClean="0"/>
              <a:t>/1</a:t>
            </a:r>
            <a:r>
              <a:rPr lang="sr-Latn-RS" sz="2000" dirty="0" smtClean="0"/>
              <a:t>5</a:t>
            </a:r>
            <a:endParaRPr lang="en-US" sz="2000" dirty="0"/>
          </a:p>
        </p:txBody>
      </p:sp>
      <p:pic>
        <p:nvPicPr>
          <p:cNvPr id="3" name="Picture 2"/>
          <p:cNvPicPr>
            <a:picLocks noChangeAspect="1"/>
          </p:cNvPicPr>
          <p:nvPr/>
        </p:nvPicPr>
        <p:blipFill>
          <a:blip r:embed="rId3"/>
          <a:stretch>
            <a:fillRect/>
          </a:stretch>
        </p:blipFill>
        <p:spPr>
          <a:xfrm>
            <a:off x="568883" y="1202019"/>
            <a:ext cx="6029325" cy="4895850"/>
          </a:xfrm>
          <a:prstGeom prst="rect">
            <a:avLst/>
          </a:prstGeom>
        </p:spPr>
      </p:pic>
      <p:graphicFrame>
        <p:nvGraphicFramePr>
          <p:cNvPr id="30722" name="Object 2"/>
          <p:cNvGraphicFramePr>
            <a:graphicFrameLocks noChangeAspect="1"/>
          </p:cNvGraphicFramePr>
          <p:nvPr/>
        </p:nvGraphicFramePr>
        <p:xfrm>
          <a:off x="6804526" y="2153652"/>
          <a:ext cx="2374900" cy="3962400"/>
        </p:xfrm>
        <a:graphic>
          <a:graphicData uri="http://schemas.openxmlformats.org/presentationml/2006/ole">
            <mc:AlternateContent xmlns:mc="http://schemas.openxmlformats.org/markup-compatibility/2006">
              <mc:Choice xmlns:v="urn:schemas-microsoft-com:vml" Requires="v">
                <p:oleObj spid="_x0000_s30743" name="Worksheet" r:id="rId5" imgW="1952521" imgH="3257550" progId="Excel.Sheet.8">
                  <p:embed/>
                </p:oleObj>
              </mc:Choice>
              <mc:Fallback>
                <p:oleObj name="Worksheet" r:id="rId5" imgW="1952521" imgH="325755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526" y="2153652"/>
                        <a:ext cx="2374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6785810" y="1203158"/>
            <a:ext cx="4957011" cy="923330"/>
          </a:xfrm>
          <a:prstGeom prst="rect">
            <a:avLst/>
          </a:prstGeom>
          <a:noFill/>
        </p:spPr>
        <p:txBody>
          <a:bodyPr wrap="square" rtlCol="0">
            <a:spAutoFit/>
          </a:bodyPr>
          <a:lstStyle/>
          <a:p>
            <a:r>
              <a:rPr lang="en-US" dirty="0" smtClean="0">
                <a:solidFill>
                  <a:schemeClr val="bg1"/>
                </a:solidFill>
              </a:rPr>
              <a:t>Frequent itemsets ending with e:</a:t>
            </a:r>
            <a:br>
              <a:rPr lang="en-US" dirty="0" smtClean="0">
                <a:solidFill>
                  <a:schemeClr val="bg1"/>
                </a:solidFill>
              </a:rPr>
            </a:br>
            <a:r>
              <a:rPr lang="sr-Latn-CS" dirty="0" smtClean="0">
                <a:solidFill>
                  <a:srgbClr val="000000"/>
                </a:solidFill>
              </a:rPr>
              <a:t>{e}, {d, e},</a:t>
            </a:r>
            <a:r>
              <a:rPr lang="en-US" dirty="0" smtClean="0">
                <a:solidFill>
                  <a:srgbClr val="000000"/>
                </a:solidFill>
              </a:rPr>
              <a:t> </a:t>
            </a:r>
            <a:r>
              <a:rPr lang="sr-Latn-CS" dirty="0" smtClean="0">
                <a:solidFill>
                  <a:srgbClr val="000000"/>
                </a:solidFill>
              </a:rPr>
              <a:t>{a,d,e}, {c,e},</a:t>
            </a:r>
            <a:r>
              <a:rPr lang="en-US" dirty="0" smtClean="0">
                <a:solidFill>
                  <a:srgbClr val="000000"/>
                </a:solidFill>
              </a:rPr>
              <a:t> </a:t>
            </a:r>
            <a:r>
              <a:rPr lang="sr-Latn-CS" dirty="0" smtClean="0">
                <a:solidFill>
                  <a:srgbClr val="000000"/>
                </a:solidFill>
              </a:rPr>
              <a:t>{a,e}</a:t>
            </a:r>
          </a:p>
          <a:p>
            <a:endParaRPr lang="en-US" dirty="0">
              <a:solidFill>
                <a:schemeClr val="bg1"/>
              </a:solidFill>
            </a:endParaRPr>
          </a:p>
        </p:txBody>
      </p:sp>
    </p:spTree>
    <p:extLst>
      <p:ext uri="{BB962C8B-B14F-4D97-AF65-F5344CB8AC3E}">
        <p14:creationId xmlns:p14="http://schemas.microsoft.com/office/powerpoint/2010/main" val="4083924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3538</TotalTime>
  <Words>1152</Words>
  <Application>Microsoft Office PowerPoint</Application>
  <PresentationFormat>Custom</PresentationFormat>
  <Paragraphs>172</Paragraphs>
  <Slides>15</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Droplet</vt:lpstr>
      <vt:lpstr>Worksheet</vt:lpstr>
      <vt:lpstr>Equation</vt:lpstr>
      <vt:lpstr>FP (Frequent pattern)-growth algorithm</vt:lpstr>
      <vt:lpstr>FP-growth algorithm</vt:lpstr>
      <vt:lpstr>DefinitionS AND FORMULAS</vt:lpstr>
      <vt:lpstr>DefinitionS AND FORMULAS</vt:lpstr>
      <vt:lpstr>FP-tree construction</vt:lpstr>
      <vt:lpstr>FP-tree construction</vt:lpstr>
      <vt:lpstr>FP-tree construction</vt:lpstr>
      <vt:lpstr>FP-growth algorithm</vt:lpstr>
      <vt:lpstr>FP-growth algorithm</vt:lpstr>
      <vt:lpstr>FP-growth algorithm</vt:lpstr>
      <vt:lpstr>FP-growth algorithm</vt:lpstr>
      <vt:lpstr>FP-growth memory consumption?</vt:lpstr>
      <vt:lpstr>conclusions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I GEOGRAFSKI  INFORMACIONI SISTEMI U ODRŽAVANJU PUTEVA</dc:title>
  <dc:creator>Ertan Ljajic</dc:creator>
  <cp:lastModifiedBy>Nemanja</cp:lastModifiedBy>
  <cp:revision>199</cp:revision>
  <cp:lastPrinted>2013-11-07T19:26:53Z</cp:lastPrinted>
  <dcterms:created xsi:type="dcterms:W3CDTF">2013-11-04T12:37:35Z</dcterms:created>
  <dcterms:modified xsi:type="dcterms:W3CDTF">2013-12-24T11:56:35Z</dcterms:modified>
</cp:coreProperties>
</file>